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5"/>
  </p:notesMasterIdLst>
  <p:sldIdLst>
    <p:sldId id="259" r:id="rId2"/>
    <p:sldId id="261" r:id="rId3"/>
    <p:sldId id="262" r:id="rId4"/>
    <p:sldId id="263" r:id="rId5"/>
    <p:sldId id="264" r:id="rId6"/>
    <p:sldId id="265" r:id="rId7"/>
    <p:sldId id="269" r:id="rId8"/>
    <p:sldId id="270" r:id="rId9"/>
    <p:sldId id="273" r:id="rId10"/>
    <p:sldId id="274" r:id="rId11"/>
    <p:sldId id="278" r:id="rId12"/>
    <p:sldId id="309" r:id="rId13"/>
    <p:sldId id="349" r:id="rId14"/>
    <p:sldId id="350" r:id="rId15"/>
    <p:sldId id="351" r:id="rId16"/>
    <p:sldId id="352" r:id="rId17"/>
    <p:sldId id="353" r:id="rId18"/>
    <p:sldId id="354" r:id="rId19"/>
    <p:sldId id="276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48" r:id="rId30"/>
    <p:sldId id="356" r:id="rId31"/>
    <p:sldId id="355" r:id="rId32"/>
    <p:sldId id="365" r:id="rId33"/>
    <p:sldId id="367" r:id="rId34"/>
    <p:sldId id="366" r:id="rId35"/>
    <p:sldId id="325" r:id="rId36"/>
    <p:sldId id="326" r:id="rId37"/>
    <p:sldId id="332" r:id="rId38"/>
    <p:sldId id="333" r:id="rId39"/>
    <p:sldId id="334" r:id="rId40"/>
    <p:sldId id="335" r:id="rId41"/>
    <p:sldId id="336" r:id="rId42"/>
    <p:sldId id="337" r:id="rId43"/>
    <p:sldId id="338" r:id="rId44"/>
    <p:sldId id="339" r:id="rId45"/>
    <p:sldId id="340" r:id="rId46"/>
    <p:sldId id="341" r:id="rId47"/>
    <p:sldId id="342" r:id="rId48"/>
    <p:sldId id="343" r:id="rId49"/>
    <p:sldId id="344" r:id="rId50"/>
    <p:sldId id="345" r:id="rId51"/>
    <p:sldId id="364" r:id="rId52"/>
    <p:sldId id="361" r:id="rId53"/>
    <p:sldId id="359" r:id="rId54"/>
    <p:sldId id="368" r:id="rId55"/>
    <p:sldId id="277" r:id="rId56"/>
    <p:sldId id="358" r:id="rId57"/>
    <p:sldId id="280" r:id="rId58"/>
    <p:sldId id="281" r:id="rId59"/>
    <p:sldId id="357" r:id="rId60"/>
    <p:sldId id="362" r:id="rId61"/>
    <p:sldId id="360" r:id="rId62"/>
    <p:sldId id="363" r:id="rId63"/>
    <p:sldId id="323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03"/>
    <p:restoredTop sz="94335"/>
  </p:normalViewPr>
  <p:slideViewPr>
    <p:cSldViewPr snapToGrid="0" snapToObjects="1">
      <p:cViewPr>
        <p:scale>
          <a:sx n="100" d="100"/>
          <a:sy n="100" d="100"/>
        </p:scale>
        <p:origin x="760" y="-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4" Type="http://schemas.openxmlformats.org/officeDocument/2006/relationships/image" Target="../media/image53.wmf"/><Relationship Id="rId1" Type="http://schemas.openxmlformats.org/officeDocument/2006/relationships/image" Target="../media/image50.wmf"/><Relationship Id="rId2" Type="http://schemas.openxmlformats.org/officeDocument/2006/relationships/image" Target="../media/image5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74A9A-ABD3-F340-8323-3D77AC328090}" type="datetimeFigureOut">
              <a:rPr lang="en-US" smtClean="0"/>
              <a:t>1/21/18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45B7FD-DEDF-3848-98BA-C07D0FAD6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09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DD5511-5AB6-4B95-B258-B841DCCDF41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814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525E-C9A3-D940-B68B-24366377B194}" type="datetimeFigureOut">
              <a:rPr lang="en-US" smtClean="0"/>
              <a:t>1/21/18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DDD1A-043C-214E-AFBF-7C13B4723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9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525E-C9A3-D940-B68B-24366377B194}" type="datetimeFigureOut">
              <a:rPr lang="en-US" smtClean="0"/>
              <a:t>1/21/18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DDD1A-043C-214E-AFBF-7C13B4723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076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525E-C9A3-D940-B68B-24366377B194}" type="datetimeFigureOut">
              <a:rPr lang="en-US" smtClean="0"/>
              <a:t>1/21/18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DDD1A-043C-214E-AFBF-7C13B4723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19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525E-C9A3-D940-B68B-24366377B194}" type="datetimeFigureOut">
              <a:rPr lang="en-US" smtClean="0"/>
              <a:t>1/21/18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DDD1A-043C-214E-AFBF-7C13B4723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73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525E-C9A3-D940-B68B-24366377B194}" type="datetimeFigureOut">
              <a:rPr lang="en-US" smtClean="0"/>
              <a:t>1/21/18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DDD1A-043C-214E-AFBF-7C13B4723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046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525E-C9A3-D940-B68B-24366377B194}" type="datetimeFigureOut">
              <a:rPr lang="en-US" smtClean="0"/>
              <a:t>1/21/18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DDD1A-043C-214E-AFBF-7C13B4723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703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525E-C9A3-D940-B68B-24366377B194}" type="datetimeFigureOut">
              <a:rPr lang="en-US" smtClean="0"/>
              <a:t>1/21/18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DDD1A-043C-214E-AFBF-7C13B4723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091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525E-C9A3-D940-B68B-24366377B194}" type="datetimeFigureOut">
              <a:rPr lang="en-US" smtClean="0"/>
              <a:t>1/21/18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DDD1A-043C-214E-AFBF-7C13B4723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014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525E-C9A3-D940-B68B-24366377B194}" type="datetimeFigureOut">
              <a:rPr lang="en-US" smtClean="0"/>
              <a:t>1/21/18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DDD1A-043C-214E-AFBF-7C13B4723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517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525E-C9A3-D940-B68B-24366377B194}" type="datetimeFigureOut">
              <a:rPr lang="en-US" smtClean="0"/>
              <a:t>1/21/18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DDD1A-043C-214E-AFBF-7C13B4723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570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6525E-C9A3-D940-B68B-24366377B194}" type="datetimeFigureOut">
              <a:rPr lang="en-US" smtClean="0"/>
              <a:t>1/21/18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DDD1A-043C-214E-AFBF-7C13B4723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963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6525E-C9A3-D940-B68B-24366377B194}" type="datetimeFigureOut">
              <a:rPr lang="en-US" smtClean="0"/>
              <a:t>1/21/18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DDD1A-043C-214E-AFBF-7C13B4723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7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4" Type="http://schemas.openxmlformats.org/officeDocument/2006/relationships/image" Target="../media/image26.png"/><Relationship Id="rId5" Type="http://schemas.openxmlformats.org/officeDocument/2006/relationships/image" Target="../media/image27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Relationship Id="rId3" Type="http://schemas.openxmlformats.org/officeDocument/2006/relationships/hyperlink" Target="https://www.youtube.com/watch?v=N6Xn--e90oQ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fjiang@msudenver.edu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tutorialspoint.com/matlab/matlab_environment.htm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46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tutorialspoint.com/matlab/matlab_environment.htm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50.w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51.w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52.wmf"/><Relationship Id="rId9" Type="http://schemas.openxmlformats.org/officeDocument/2006/relationships/oleObject" Target="../embeddings/oleObject5.bin"/><Relationship Id="rId10" Type="http://schemas.openxmlformats.org/officeDocument/2006/relationships/image" Target="../media/image53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class/ee368/handouts.html" TargetMode="External"/><Relationship Id="rId4" Type="http://schemas.openxmlformats.org/officeDocument/2006/relationships/hyperlink" Target="http://www.imageprocessingplace.com/root_files_V3/image_databases.htm" TargetMode="External"/><Relationship Id="rId5" Type="http://schemas.openxmlformats.org/officeDocument/2006/relationships/hyperlink" Target="http://www.image-net.org/" TargetMode="External"/><Relationship Id="rId6" Type="http://schemas.openxmlformats.org/officeDocument/2006/relationships/hyperlink" Target="http://vision.stanford.edu/" TargetMode="External"/><Relationship Id="rId7" Type="http://schemas.openxmlformats.org/officeDocument/2006/relationships/image" Target="../media/image4.tiff"/><Relationship Id="rId8" Type="http://schemas.openxmlformats.org/officeDocument/2006/relationships/image" Target="../media/image5.tiff"/><Relationship Id="rId9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imageprocessingplace.com/index.ht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mathworks.com/pricing-licensing.html?intendeduse=student&amp;prodcode=M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b="1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Picture 3" descr="powerpoint template cover pa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Digital</a:t>
            </a:r>
            <a:r>
              <a:rPr lang="zh-CN" altLang="en-US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Image</a:t>
            </a:r>
            <a:r>
              <a:rPr lang="zh-CN" altLang="en-US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Processing</a:t>
            </a:r>
            <a:r>
              <a:rPr lang="en-US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CS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390S</a:t>
            </a:r>
            <a:endParaRPr lang="en-US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00838" y="3914775"/>
            <a:ext cx="1871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Feng Jiang</a:t>
            </a:r>
          </a:p>
          <a:p>
            <a:r>
              <a:rPr lang="en-US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201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8</a:t>
            </a:r>
            <a:r>
              <a:rPr lang="en-US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Spring</a:t>
            </a:r>
            <a:endParaRPr lang="en-US" b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08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Digital Image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3045165"/>
            <a:ext cx="7886700" cy="300445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1859927"/>
            <a:ext cx="67183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61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050" y="367902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Imaging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acquisition</a:t>
            </a:r>
          </a:p>
          <a:p>
            <a:r>
              <a:rPr lang="en-US" dirty="0"/>
              <a:t>Real </a:t>
            </a:r>
            <a:r>
              <a:rPr lang="en-US" dirty="0" smtClean="0"/>
              <a:t>scenery</a:t>
            </a:r>
            <a:r>
              <a:rPr lang="en-US" altLang="zh-CN" dirty="0" smtClean="0"/>
              <a:t>/object</a:t>
            </a:r>
            <a:endParaRPr lang="en-US" dirty="0" smtClean="0"/>
          </a:p>
          <a:p>
            <a:r>
              <a:rPr lang="en-US" dirty="0" smtClean="0"/>
              <a:t>Sensor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00" y="2354263"/>
            <a:ext cx="3543300" cy="3644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520517"/>
            <a:ext cx="3022600" cy="15694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317168"/>
            <a:ext cx="3289300" cy="238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05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Imaging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50" y="3792826"/>
            <a:ext cx="5245100" cy="2384137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781050" y="19780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Image acquisition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350" y="1419224"/>
            <a:ext cx="46482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208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Digital Image Processing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46" y="1414421"/>
            <a:ext cx="6849654" cy="498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583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Digital Image Processing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" y="1588624"/>
            <a:ext cx="6197600" cy="460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4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Digital Image Processing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413540"/>
            <a:ext cx="6794500" cy="489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41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Digital Image Processing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1462124"/>
            <a:ext cx="6642100" cy="473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Digital Image Processing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00" y="1457750"/>
            <a:ext cx="6375400" cy="461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271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Digital Image Processing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00" y="1565352"/>
            <a:ext cx="6273800" cy="460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36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531" y="296584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Applications of DIP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(digital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image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processing)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09" y="1825625"/>
            <a:ext cx="7708981" cy="4351338"/>
          </a:xfrm>
        </p:spPr>
      </p:pic>
    </p:spTree>
    <p:extLst>
      <p:ext uri="{BB962C8B-B14F-4D97-AF65-F5344CB8AC3E}">
        <p14:creationId xmlns:p14="http://schemas.microsoft.com/office/powerpoint/2010/main" val="217193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Welcome!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CS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390S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Introduction (instructor, students, course)</a:t>
            </a:r>
          </a:p>
          <a:p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What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is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digital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image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processing</a:t>
            </a:r>
          </a:p>
          <a:p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Basics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an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image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72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20" y="4157975"/>
            <a:ext cx="2983041" cy="239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36506"/>
          <a:stretch/>
        </p:blipFill>
        <p:spPr>
          <a:xfrm>
            <a:off x="1712562" y="1295583"/>
            <a:ext cx="6068497" cy="2228965"/>
          </a:xfrm>
          <a:prstGeom prst="rect">
            <a:avLst/>
          </a:prstGeom>
        </p:spPr>
      </p:pic>
      <p:pic>
        <p:nvPicPr>
          <p:cNvPr id="3076" name="Picture 4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969" y="4525672"/>
            <a:ext cx="3734616" cy="166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422400" y="3502840"/>
            <a:ext cx="7289800" cy="814183"/>
          </a:xfrm>
        </p:spPr>
        <p:txBody>
          <a:bodyPr>
            <a:normAutofit fontScale="90000"/>
          </a:bodyPr>
          <a:lstStyle/>
          <a:p>
            <a:r>
              <a:rPr lang="en-US" sz="4400" b="1" dirty="0" smtClean="0"/>
              <a:t>Face Detection &amp; Virtual Makeover</a:t>
            </a:r>
            <a:endParaRPr lang="en-US" sz="4400" b="1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10131" y="10608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Times New Roman" charset="0"/>
                <a:ea typeface="Times New Roman" charset="0"/>
                <a:cs typeface="Times New Roman" charset="0"/>
              </a:rPr>
              <a:t>Applications of DIP </a:t>
            </a:r>
            <a:r>
              <a:rPr lang="en-US" altLang="zh-CN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510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57198" y="48243"/>
            <a:ext cx="8229600" cy="69251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dirty="0">
              <a:solidFill>
                <a:schemeClr val="bg1"/>
              </a:solidFill>
              <a:latin typeface="Franklin Gothic Demi" panose="020B0703020102020204" pitchFamily="34" charset="0"/>
              <a:cs typeface="Aharoni" panose="02010803020104030203" pitchFamily="2" charset="-79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27842" y="1520046"/>
            <a:ext cx="6709132" cy="4179094"/>
            <a:chOff x="2175521" y="1391648"/>
            <a:chExt cx="8395323" cy="460275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5521" y="1391649"/>
              <a:ext cx="8395323" cy="4602751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2540" y="1391648"/>
              <a:ext cx="810260" cy="383807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0205" y="3655239"/>
            <a:ext cx="4730199" cy="2679050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0" y="138454"/>
            <a:ext cx="8901892" cy="994172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b="1" dirty="0">
              <a:latin typeface="Franklin Gothic Demi" charset="0"/>
              <a:ea typeface="Franklin Gothic Demi" charset="0"/>
              <a:cs typeface="Franklin Gothic Demi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6631" y="5136266"/>
            <a:ext cx="70515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latin typeface="+mj-lt"/>
                <a:ea typeface="+mj-ea"/>
                <a:cs typeface="+mj-cs"/>
              </a:rPr>
              <a:t>Transportation Safety</a:t>
            </a:r>
            <a:endParaRPr lang="en-US" sz="3200" b="1" dirty="0"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7700" y="5783023"/>
            <a:ext cx="809254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Pedestrian</a:t>
            </a:r>
            <a:r>
              <a:rPr lang="zh-CN" altLang="en-US" sz="24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CN" sz="24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Detection</a:t>
            </a:r>
            <a:r>
              <a:rPr lang="zh-CN" altLang="en-US" sz="24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CN" sz="24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and</a:t>
            </a:r>
            <a:r>
              <a:rPr lang="zh-CN" altLang="en-US" sz="24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endParaRPr lang="en-US" altLang="zh-CN" sz="2400" dirty="0" smtClean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r>
              <a:rPr lang="en-US" altLang="zh-CN" sz="24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Behavior</a:t>
            </a:r>
            <a:r>
              <a:rPr lang="zh-CN" altLang="en-US" sz="24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CN" sz="24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Analysis</a:t>
            </a:r>
            <a:r>
              <a:rPr lang="zh-CN" altLang="en-US" sz="24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endParaRPr lang="en-US" sz="24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10131" y="10608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Times New Roman" charset="0"/>
                <a:ea typeface="Times New Roman" charset="0"/>
                <a:cs typeface="Times New Roman" charset="0"/>
              </a:rPr>
              <a:t>Applications of DIP </a:t>
            </a:r>
            <a:r>
              <a:rPr lang="en-US" altLang="zh-CN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88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pedestrian vehicle det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99" y="1270000"/>
            <a:ext cx="4554501" cy="340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pedestrian vehicle dete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799" y="3519804"/>
            <a:ext cx="6008273" cy="300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368804" y="1270000"/>
            <a:ext cx="3320672" cy="2389059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Advanced Driver Assistance System (ADAS)</a:t>
            </a:r>
            <a:endParaRPr lang="en-US" sz="2400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0131" y="10608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Times New Roman" charset="0"/>
                <a:ea typeface="Times New Roman" charset="0"/>
                <a:cs typeface="Times New Roman" charset="0"/>
              </a:rPr>
              <a:t>Applications of DIP </a:t>
            </a:r>
            <a:r>
              <a:rPr lang="en-US" altLang="zh-CN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229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8F6DB-3EBA-4730-8C26-AA6F9B997FD2}" type="slidenum">
              <a:rPr lang="en-US" smtClean="0"/>
              <a:t>23</a:t>
            </a:fld>
            <a:endParaRPr lang="en-US"/>
          </a:p>
        </p:txBody>
      </p:sp>
      <p:pic>
        <p:nvPicPr>
          <p:cNvPr id="6146" name="Picture 2" descr="Image result for self-driving ca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88" y="1473200"/>
            <a:ext cx="4860324" cy="243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self-driving ca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499" y="2993072"/>
            <a:ext cx="4876801" cy="354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012312" y="1473200"/>
            <a:ext cx="3826888" cy="1581751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Self-Driving Car</a:t>
            </a:r>
            <a:endParaRPr lang="en-US" sz="4400" b="1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0131" y="10608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Times New Roman" charset="0"/>
                <a:ea typeface="Times New Roman" charset="0"/>
                <a:cs typeface="Times New Roman" charset="0"/>
              </a:rPr>
              <a:t>Applications of DIP </a:t>
            </a:r>
            <a:r>
              <a:rPr lang="en-US" altLang="zh-CN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590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stereo camera depth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2114826"/>
            <a:ext cx="2860582" cy="164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zed dept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762909"/>
            <a:ext cx="4350106" cy="264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457" y="2461542"/>
            <a:ext cx="3180543" cy="95465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073685" y="4523289"/>
            <a:ext cx="4070315" cy="1450757"/>
          </a:xfrm>
        </p:spPr>
        <p:txBody>
          <a:bodyPr/>
          <a:lstStyle/>
          <a:p>
            <a:r>
              <a:rPr lang="en-US" b="1" dirty="0" smtClean="0"/>
              <a:t>Stereo Imaging</a:t>
            </a:r>
            <a:endParaRPr lang="en-US" b="1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0131" y="10608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Times New Roman" charset="0"/>
                <a:ea typeface="Times New Roman" charset="0"/>
                <a:cs typeface="Times New Roman" charset="0"/>
              </a:rPr>
              <a:t>Applications of DIP </a:t>
            </a:r>
            <a:r>
              <a:rPr lang="en-US" altLang="zh-CN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958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81" y="1700485"/>
            <a:ext cx="7543800" cy="691156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Image Guided Surgery</a:t>
            </a:r>
            <a:endParaRPr lang="en-US" b="1" dirty="0"/>
          </a:p>
        </p:txBody>
      </p:sp>
      <p:pic>
        <p:nvPicPr>
          <p:cNvPr id="5122" name="Picture 2" descr="Image result for image guided surge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30" y="2391641"/>
            <a:ext cx="6163821" cy="34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81581" y="5903616"/>
            <a:ext cx="61295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https://www.youtube.com/watch?v=N6Xn--</a:t>
            </a:r>
            <a:r>
              <a:rPr lang="en-US" dirty="0" smtClean="0">
                <a:hlinkClick r:id="rId3"/>
              </a:rPr>
              <a:t>e90oQ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0131" y="10608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Times New Roman" charset="0"/>
                <a:ea typeface="Times New Roman" charset="0"/>
                <a:cs typeface="Times New Roman" charset="0"/>
              </a:rPr>
              <a:t>Applications of DIP </a:t>
            </a:r>
            <a:r>
              <a:rPr lang="en-US" altLang="zh-CN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644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738" y="1580869"/>
            <a:ext cx="6840495" cy="1935658"/>
          </a:xfrm>
          <a:prstGeom prst="rect">
            <a:avLst/>
          </a:prstGeom>
        </p:spPr>
      </p:pic>
      <p:pic>
        <p:nvPicPr>
          <p:cNvPr id="7172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738" y="3403599"/>
            <a:ext cx="7358456" cy="289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10131" y="10608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Times New Roman" charset="0"/>
                <a:ea typeface="Times New Roman" charset="0"/>
                <a:cs typeface="Times New Roman" charset="0"/>
              </a:rPr>
              <a:t>Applications of DIP </a:t>
            </a:r>
            <a:r>
              <a:rPr lang="en-US" altLang="zh-CN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787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1555482"/>
            <a:ext cx="6406560" cy="432976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10131" y="10608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Times New Roman" charset="0"/>
                <a:ea typeface="Times New Roman" charset="0"/>
                <a:cs typeface="Times New Roman" charset="0"/>
              </a:rPr>
              <a:t>Applications of DIP </a:t>
            </a:r>
            <a:r>
              <a:rPr lang="en-US" altLang="zh-CN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2207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199" y="1470082"/>
            <a:ext cx="6955781" cy="459609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501289" y="2128261"/>
            <a:ext cx="22413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latin typeface="+mj-lt"/>
                <a:ea typeface="+mj-ea"/>
                <a:cs typeface="+mj-cs"/>
              </a:rPr>
              <a:t>Deep</a:t>
            </a:r>
            <a:r>
              <a:rPr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>
                <a:latin typeface="+mj-lt"/>
                <a:ea typeface="+mj-ea"/>
                <a:cs typeface="+mj-cs"/>
              </a:rPr>
              <a:t>Learning</a:t>
            </a:r>
            <a:endParaRPr lang="en-US" sz="2800" b="1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10131" y="10608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Applications of DIP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675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6"/>
            <a:ext cx="8188899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Basics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Digital Image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Processing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Pixel</a:t>
            </a:r>
          </a:p>
          <a:p>
            <a:r>
              <a:rPr lang="en-US" dirty="0" smtClean="0"/>
              <a:t>Basic relationships between pixels</a:t>
            </a:r>
          </a:p>
          <a:p>
            <a:pPr lvl="1"/>
            <a:r>
              <a:rPr lang="en-US" altLang="en-US" dirty="0" smtClean="0"/>
              <a:t>Neighborhood</a:t>
            </a:r>
            <a:endParaRPr lang="en-US" altLang="en-US" dirty="0"/>
          </a:p>
          <a:p>
            <a:pPr lvl="1"/>
            <a:r>
              <a:rPr lang="en-US" altLang="en-US" dirty="0" smtClean="0"/>
              <a:t>Adjacency</a:t>
            </a:r>
            <a:endParaRPr lang="en-US" altLang="en-US" dirty="0"/>
          </a:p>
          <a:p>
            <a:pPr lvl="1"/>
            <a:r>
              <a:rPr lang="en-US" altLang="en-US" dirty="0" smtClean="0"/>
              <a:t>Connectivity</a:t>
            </a:r>
            <a:endParaRPr lang="en-US" altLang="en-US" dirty="0"/>
          </a:p>
          <a:p>
            <a:pPr lvl="1"/>
            <a:r>
              <a:rPr lang="en-US" altLang="en-US" dirty="0"/>
              <a:t>Regions and boundaries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402" y="1825625"/>
            <a:ext cx="2668147" cy="351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6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Introduction - instructor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Dr.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Feng Jiang</a:t>
            </a:r>
          </a:p>
          <a:p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PhD, Multimedia Security, Purdue University  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Email: 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fjiang@msudenver.edu</a:t>
            </a:r>
            <a:endParaRPr lang="en-US" sz="20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Office: AES 200U</a:t>
            </a:r>
          </a:p>
          <a:p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Telephone: 303-615-1258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sz="20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7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Day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Image (color gray binary), dimension</a:t>
            </a:r>
          </a:p>
          <a:p>
            <a:r>
              <a:rPr lang="en-US" dirty="0" smtClean="0"/>
              <a:t>Pixel, intensity</a:t>
            </a:r>
          </a:p>
          <a:p>
            <a:r>
              <a:rPr lang="en-US" dirty="0" smtClean="0"/>
              <a:t>Pixel relationship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distance</a:t>
            </a:r>
          </a:p>
          <a:p>
            <a:r>
              <a:rPr lang="en-US" altLang="zh-CN" dirty="0" err="1" smtClean="0"/>
              <a:t>Matlab</a:t>
            </a:r>
            <a:r>
              <a:rPr lang="en-US" altLang="zh-CN" dirty="0" smtClean="0"/>
              <a:t>, </a:t>
            </a:r>
            <a:r>
              <a:rPr lang="en-US" dirty="0" err="1"/>
              <a:t>Matlab</a:t>
            </a:r>
            <a:r>
              <a:rPr lang="en-US" dirty="0"/>
              <a:t> tutorial</a:t>
            </a:r>
          </a:p>
          <a:p>
            <a:r>
              <a:rPr lang="en-US" dirty="0">
                <a:hlinkClick r:id="rId2"/>
              </a:rPr>
              <a:t>https://www.tutorialspoint.com/matlab/matlab_environment.htm</a:t>
            </a:r>
            <a:endParaRPr lang="en-US" dirty="0"/>
          </a:p>
          <a:p>
            <a:endParaRPr lang="en-US" dirty="0"/>
          </a:p>
          <a:p>
            <a:r>
              <a:rPr lang="en-US" dirty="0"/>
              <a:t>Digital Image Processing using </a:t>
            </a:r>
            <a:r>
              <a:rPr lang="en-US" dirty="0" err="1"/>
              <a:t>Matlab</a:t>
            </a:r>
            <a:r>
              <a:rPr lang="en-US" dirty="0"/>
              <a:t>: Chapter 2 2.1-2.8</a:t>
            </a:r>
          </a:p>
          <a:p>
            <a:endParaRPr lang="en-US" dirty="0"/>
          </a:p>
          <a:p>
            <a:r>
              <a:rPr lang="en-US" dirty="0"/>
              <a:t> Start Basic Image Enhancement Tools (pdf)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5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6"/>
            <a:ext cx="8188899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Basics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Digital Image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Processing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Pixel</a:t>
            </a:r>
          </a:p>
          <a:p>
            <a:r>
              <a:rPr lang="en-US" sz="1600" b="1" dirty="0"/>
              <a:t>Image Intensity </a:t>
            </a:r>
            <a:r>
              <a:rPr lang="en-US" sz="1600" b="1" dirty="0" smtClean="0"/>
              <a:t>-Light </a:t>
            </a:r>
            <a:r>
              <a:rPr lang="en-US" sz="1600" b="1" dirty="0"/>
              <a:t>energy emitted from a unit area in </a:t>
            </a:r>
            <a:r>
              <a:rPr lang="en-US" sz="1600" b="1" dirty="0" smtClean="0"/>
              <a:t>the image.</a:t>
            </a:r>
          </a:p>
          <a:p>
            <a:r>
              <a:rPr lang="en-US" sz="1600" b="1" dirty="0"/>
              <a:t>Image Gray-Level </a:t>
            </a:r>
            <a:r>
              <a:rPr lang="en-US" sz="1600" b="1" dirty="0" smtClean="0"/>
              <a:t> </a:t>
            </a:r>
            <a:r>
              <a:rPr lang="en-US" sz="1600" b="1" dirty="0"/>
              <a:t>– The relative intensity at each unit </a:t>
            </a:r>
            <a:r>
              <a:rPr lang="en-US" sz="1600" b="1" dirty="0" smtClean="0"/>
              <a:t>area. Between </a:t>
            </a:r>
            <a:r>
              <a:rPr lang="en-US" sz="1600" b="1" dirty="0"/>
              <a:t>the lowest intensity (Black </a:t>
            </a:r>
            <a:r>
              <a:rPr lang="en-US" sz="1600" b="1" dirty="0" smtClean="0"/>
              <a:t>value) and </a:t>
            </a:r>
            <a:r>
              <a:rPr lang="en-US" sz="1600" b="1" dirty="0"/>
              <a:t>the highest intensity (White value).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479800"/>
            <a:ext cx="2152700" cy="2832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99" y="3341806"/>
            <a:ext cx="2133601" cy="28351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990" y="4167305"/>
            <a:ext cx="1946020" cy="214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5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6"/>
            <a:ext cx="8188899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Basics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Digital Image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Processing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36" y="1825625"/>
            <a:ext cx="6931528" cy="4351338"/>
          </a:xfrm>
        </p:spPr>
      </p:pic>
      <p:sp>
        <p:nvSpPr>
          <p:cNvPr id="9" name="Rectangle 8"/>
          <p:cNvSpPr/>
          <p:nvPr/>
        </p:nvSpPr>
        <p:spPr>
          <a:xfrm>
            <a:off x="6946900" y="1562100"/>
            <a:ext cx="13843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9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6"/>
            <a:ext cx="8188899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Basics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Digital Image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Processing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946900" y="1562100"/>
            <a:ext cx="13843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57" y="1825625"/>
            <a:ext cx="7609085" cy="4351338"/>
          </a:xfrm>
        </p:spPr>
      </p:pic>
      <p:sp>
        <p:nvSpPr>
          <p:cNvPr id="7" name="Rectangle 6"/>
          <p:cNvSpPr/>
          <p:nvPr/>
        </p:nvSpPr>
        <p:spPr>
          <a:xfrm>
            <a:off x="7099300" y="1714500"/>
            <a:ext cx="13843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75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6"/>
            <a:ext cx="8188899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Basics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Digital Image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Processing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946900" y="1562100"/>
            <a:ext cx="13843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1"/>
          <a:stretch/>
        </p:blipFill>
        <p:spPr>
          <a:xfrm>
            <a:off x="1848006" y="1562100"/>
            <a:ext cx="5263994" cy="4464903"/>
          </a:xfrm>
        </p:spPr>
      </p:pic>
    </p:spTree>
    <p:extLst>
      <p:ext uri="{BB962C8B-B14F-4D97-AF65-F5344CB8AC3E}">
        <p14:creationId xmlns:p14="http://schemas.microsoft.com/office/powerpoint/2010/main" val="1888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80C04-0C95-3F4E-9F75-626DA275457A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15257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en-US">
                <a:latin typeface="Times New Roman" charset="0"/>
                <a:ea typeface="Times New Roman" charset="0"/>
                <a:cs typeface="Times New Roman" charset="0"/>
              </a:rPr>
              <a:t>Basic Relationships Between Pixels</a:t>
            </a:r>
            <a:br>
              <a:rPr lang="en-US" altLang="en-US">
                <a:latin typeface="Times New Roman" charset="0"/>
                <a:ea typeface="Times New Roman" charset="0"/>
                <a:cs typeface="Times New Roman" charset="0"/>
              </a:rPr>
            </a:br>
            <a:endParaRPr lang="en-US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2582" name="Rectangle 6"/>
          <p:cNvSpPr>
            <a:spLocks noGrp="1" noRot="1" noChangeArrowheads="1"/>
          </p:cNvSpPr>
          <p:nvPr>
            <p:ph type="body" idx="1"/>
          </p:nvPr>
        </p:nvSpPr>
        <p:spPr>
          <a:xfrm>
            <a:off x="573088" y="1500188"/>
            <a:ext cx="8540750" cy="4498975"/>
          </a:xfrm>
          <a:noFill/>
          <a:ln/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altLang="en-US" sz="2800" b="1">
                <a:effectLst/>
              </a:rPr>
              <a:t>Neighbors </a:t>
            </a:r>
            <a:r>
              <a:rPr lang="en-US" altLang="en-US" sz="2800">
                <a:effectLst/>
              </a:rPr>
              <a:t>of a pixel p at coordinates (x,y) 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endParaRPr lang="en-US" altLang="en-US" sz="2800">
              <a:effectLst/>
            </a:endParaRPr>
          </a:p>
          <a:p>
            <a:pPr>
              <a:lnSpc>
                <a:spcPct val="80000"/>
              </a:lnSpc>
              <a:buFont typeface="Wingdings" charset="2"/>
              <a:buChar char="Ø"/>
            </a:pPr>
            <a:r>
              <a:rPr lang="en-US" altLang="en-US" sz="2800">
                <a:effectLst/>
              </a:rPr>
              <a:t> </a:t>
            </a:r>
            <a:r>
              <a:rPr lang="en-US" altLang="en-US" sz="2800" b="1">
                <a:effectLst/>
              </a:rPr>
              <a:t>4-neighbors of p</a:t>
            </a:r>
            <a:r>
              <a:rPr lang="en-US" altLang="en-US" sz="2800">
                <a:effectLst/>
              </a:rPr>
              <a:t>, denoted by </a:t>
            </a:r>
            <a:r>
              <a:rPr lang="en-US" altLang="en-US" sz="2800" b="1">
                <a:effectLst/>
              </a:rPr>
              <a:t>N</a:t>
            </a:r>
            <a:r>
              <a:rPr lang="en-US" altLang="en-US" sz="2800" b="1" baseline="-25000">
                <a:effectLst/>
              </a:rPr>
              <a:t>4</a:t>
            </a:r>
            <a:r>
              <a:rPr lang="en-US" altLang="en-US" sz="2800" b="1">
                <a:effectLst/>
              </a:rPr>
              <a:t>(p)</a:t>
            </a:r>
            <a:r>
              <a:rPr lang="en-US" altLang="en-US" sz="2800">
                <a:effectLst/>
              </a:rPr>
              <a:t>: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en-US" sz="2800">
                <a:effectLst/>
              </a:rPr>
              <a:t>    (x-1, y), (x+1, y), (x,y-1), and (x, y+1).</a:t>
            </a:r>
          </a:p>
          <a:p>
            <a:pPr>
              <a:lnSpc>
                <a:spcPct val="80000"/>
              </a:lnSpc>
            </a:pPr>
            <a:endParaRPr lang="en-US" altLang="en-US" sz="2800" i="1">
              <a:effectLst/>
              <a:ea typeface="Tahoma" charset="0"/>
              <a:cs typeface="Tahoma" charset="0"/>
            </a:endParaRPr>
          </a:p>
          <a:p>
            <a:pPr>
              <a:lnSpc>
                <a:spcPct val="80000"/>
              </a:lnSpc>
              <a:buFont typeface="Wingdings" charset="2"/>
              <a:buChar char="Ø"/>
            </a:pPr>
            <a:r>
              <a:rPr lang="en-US" altLang="en-US" sz="2800" b="1">
                <a:effectLst/>
              </a:rPr>
              <a:t> 4 diagonal neighbors of p</a:t>
            </a:r>
            <a:r>
              <a:rPr lang="en-US" altLang="en-US" sz="2800">
                <a:effectLst/>
              </a:rPr>
              <a:t>, denoted by </a:t>
            </a:r>
            <a:r>
              <a:rPr lang="en-US" altLang="en-US" sz="2800" b="1">
                <a:effectLst/>
              </a:rPr>
              <a:t>N</a:t>
            </a:r>
            <a:r>
              <a:rPr lang="en-US" altLang="en-US" sz="2800" b="1" baseline="-25000">
                <a:effectLst/>
              </a:rPr>
              <a:t>D</a:t>
            </a:r>
            <a:r>
              <a:rPr lang="en-US" altLang="en-US" sz="2800" b="1">
                <a:effectLst/>
              </a:rPr>
              <a:t>(p)</a:t>
            </a:r>
            <a:r>
              <a:rPr lang="en-US" altLang="en-US" sz="2800">
                <a:effectLst/>
              </a:rPr>
              <a:t>: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en-US" sz="2800">
                <a:effectLst/>
              </a:rPr>
              <a:t>    (x-1, y-1), (x+1, y+1), (x+1,y-1), and (x-1, y+1).</a:t>
            </a:r>
          </a:p>
          <a:p>
            <a:pPr>
              <a:lnSpc>
                <a:spcPct val="80000"/>
              </a:lnSpc>
            </a:pPr>
            <a:endParaRPr lang="en-US" altLang="en-US" sz="2800" i="1">
              <a:effectLst/>
              <a:ea typeface="Tahoma" charset="0"/>
              <a:cs typeface="Tahoma" charset="0"/>
            </a:endParaRPr>
          </a:p>
          <a:p>
            <a:pPr>
              <a:lnSpc>
                <a:spcPct val="80000"/>
              </a:lnSpc>
              <a:buFont typeface="Wingdings" charset="2"/>
              <a:buChar char="Ø"/>
            </a:pPr>
            <a:r>
              <a:rPr lang="en-US" altLang="en-US" sz="2800" b="1">
                <a:effectLst/>
                <a:ea typeface="Tahoma" charset="0"/>
                <a:cs typeface="Tahoma" charset="0"/>
              </a:rPr>
              <a:t> 8 neighbors of p</a:t>
            </a:r>
            <a:r>
              <a:rPr lang="en-US" altLang="en-US" sz="2800">
                <a:effectLst/>
                <a:ea typeface="Tahoma" charset="0"/>
                <a:cs typeface="Tahoma" charset="0"/>
              </a:rPr>
              <a:t>, denoted </a:t>
            </a:r>
            <a:r>
              <a:rPr lang="en-US" altLang="en-US" sz="2800" b="1">
                <a:effectLst/>
                <a:ea typeface="Tahoma" charset="0"/>
                <a:cs typeface="Tahoma" charset="0"/>
              </a:rPr>
              <a:t>N</a:t>
            </a:r>
            <a:r>
              <a:rPr lang="en-US" altLang="en-US" sz="2800" b="1" baseline="-25000">
                <a:effectLst/>
                <a:ea typeface="Tahoma" charset="0"/>
                <a:cs typeface="Tahoma" charset="0"/>
              </a:rPr>
              <a:t>8</a:t>
            </a:r>
            <a:r>
              <a:rPr lang="en-US" altLang="en-US" sz="2800" b="1">
                <a:effectLst/>
                <a:ea typeface="Tahoma" charset="0"/>
                <a:cs typeface="Tahoma" charset="0"/>
              </a:rPr>
              <a:t>(p)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altLang="en-US" sz="2800">
                <a:effectLst/>
                <a:ea typeface="Tahoma" charset="0"/>
                <a:cs typeface="Tahoma" charset="0"/>
              </a:rPr>
              <a:t>     N</a:t>
            </a:r>
            <a:r>
              <a:rPr lang="en-US" altLang="en-US" sz="2800" baseline="-25000">
                <a:effectLst/>
                <a:ea typeface="Tahoma" charset="0"/>
                <a:cs typeface="Tahoma" charset="0"/>
              </a:rPr>
              <a:t>8</a:t>
            </a:r>
            <a:r>
              <a:rPr lang="en-US" altLang="en-US" sz="2800">
                <a:effectLst/>
                <a:ea typeface="Tahoma" charset="0"/>
                <a:cs typeface="Tahoma" charset="0"/>
              </a:rPr>
              <a:t>(p) = </a:t>
            </a:r>
            <a:r>
              <a:rPr lang="en-US" altLang="en-US" sz="2800">
                <a:effectLst/>
              </a:rPr>
              <a:t>N</a:t>
            </a:r>
            <a:r>
              <a:rPr lang="en-US" altLang="en-US" sz="2800" baseline="-25000">
                <a:effectLst/>
              </a:rPr>
              <a:t>4</a:t>
            </a:r>
            <a:r>
              <a:rPr lang="en-US" altLang="en-US" sz="2800">
                <a:effectLst/>
              </a:rPr>
              <a:t>(p) </a:t>
            </a:r>
            <a:r>
              <a:rPr lang="en-US" altLang="en-US" sz="2800">
                <a:effectLst/>
                <a:ea typeface="Tahoma" charset="0"/>
                <a:cs typeface="Tahoma" charset="0"/>
              </a:rPr>
              <a:t>U </a:t>
            </a:r>
            <a:r>
              <a:rPr lang="en-US" altLang="en-US" sz="2800">
                <a:effectLst/>
              </a:rPr>
              <a:t>N</a:t>
            </a:r>
            <a:r>
              <a:rPr lang="en-US" altLang="en-US" sz="2800" baseline="-25000">
                <a:effectLst/>
              </a:rPr>
              <a:t>D</a:t>
            </a:r>
            <a:r>
              <a:rPr lang="en-US" altLang="en-US" sz="2800">
                <a:effectLst/>
              </a:rPr>
              <a:t>(p)</a:t>
            </a:r>
          </a:p>
        </p:txBody>
      </p:sp>
    </p:spTree>
    <p:extLst>
      <p:ext uri="{BB962C8B-B14F-4D97-AF65-F5344CB8AC3E}">
        <p14:creationId xmlns:p14="http://schemas.microsoft.com/office/powerpoint/2010/main" val="170337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C7ED2-AF8E-944E-A492-2E95B2AF4DA4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15565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en-US">
                <a:latin typeface="Times New Roman" charset="0"/>
                <a:ea typeface="Times New Roman" charset="0"/>
                <a:cs typeface="Times New Roman" charset="0"/>
              </a:rPr>
              <a:t>Basic Relationships Between Pixels</a:t>
            </a:r>
            <a:br>
              <a:rPr lang="en-US" altLang="en-US">
                <a:latin typeface="Times New Roman" charset="0"/>
                <a:ea typeface="Times New Roman" charset="0"/>
                <a:cs typeface="Times New Roman" charset="0"/>
              </a:rPr>
            </a:br>
            <a:endParaRPr lang="en-US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5652" name="Rectangle 4"/>
          <p:cNvSpPr>
            <a:spLocks noGrp="1" noRot="1" noChangeArrowheads="1"/>
          </p:cNvSpPr>
          <p:nvPr>
            <p:ph type="body" idx="1"/>
          </p:nvPr>
        </p:nvSpPr>
        <p:spPr>
          <a:xfrm>
            <a:off x="573088" y="1500188"/>
            <a:ext cx="8540750" cy="4498975"/>
          </a:xfrm>
          <a:noFill/>
          <a:ln/>
        </p:spPr>
        <p:txBody>
          <a:bodyPr/>
          <a:lstStyle/>
          <a:p>
            <a:r>
              <a:rPr lang="en-US" altLang="en-US" sz="2400" b="1" dirty="0">
                <a:effectLst/>
              </a:rPr>
              <a:t>Adjacency</a:t>
            </a:r>
          </a:p>
          <a:p>
            <a:pPr>
              <a:buFont typeface="Arial" charset="0"/>
              <a:buNone/>
            </a:pPr>
            <a:r>
              <a:rPr lang="en-US" altLang="en-US" sz="2400" dirty="0">
                <a:effectLst/>
              </a:rPr>
              <a:t>    Let </a:t>
            </a:r>
            <a:r>
              <a:rPr lang="en-US" altLang="en-US" sz="2400" dirty="0" smtClean="0">
                <a:effectLst/>
              </a:rPr>
              <a:t>S </a:t>
            </a:r>
            <a:r>
              <a:rPr lang="en-US" altLang="en-US" sz="2400" dirty="0">
                <a:effectLst/>
              </a:rPr>
              <a:t>be the set of intensity values </a:t>
            </a:r>
          </a:p>
          <a:p>
            <a:pPr>
              <a:buFont typeface="Arial" charset="0"/>
              <a:buNone/>
            </a:pPr>
            <a:endParaRPr lang="en-US" altLang="en-US" sz="2400" dirty="0">
              <a:effectLst/>
            </a:endParaRPr>
          </a:p>
          <a:p>
            <a:pPr>
              <a:buFont typeface="Wingdings" charset="2"/>
              <a:buChar char="Ø"/>
            </a:pPr>
            <a:r>
              <a:rPr lang="en-US" altLang="en-US" sz="2400" b="1" dirty="0">
                <a:effectLst/>
              </a:rPr>
              <a:t>4-adjacency</a:t>
            </a:r>
            <a:r>
              <a:rPr lang="en-US" altLang="en-US" sz="2400" dirty="0">
                <a:effectLst/>
              </a:rPr>
              <a:t>: Two pixels p and q with values from </a:t>
            </a:r>
            <a:r>
              <a:rPr lang="en-US" altLang="en-US" sz="2400" dirty="0" smtClean="0">
                <a:effectLst/>
              </a:rPr>
              <a:t>S </a:t>
            </a:r>
            <a:r>
              <a:rPr lang="en-US" altLang="en-US" sz="2400" dirty="0">
                <a:effectLst/>
              </a:rPr>
              <a:t>are 4-adjacent if q is in the set N</a:t>
            </a:r>
            <a:r>
              <a:rPr lang="en-US" altLang="en-US" sz="2400" baseline="-25000" dirty="0">
                <a:effectLst/>
              </a:rPr>
              <a:t>4</a:t>
            </a:r>
            <a:r>
              <a:rPr lang="en-US" altLang="en-US" sz="2400" dirty="0">
                <a:effectLst/>
              </a:rPr>
              <a:t>(p).</a:t>
            </a:r>
          </a:p>
          <a:p>
            <a:pPr>
              <a:buFont typeface="Wingdings" charset="2"/>
              <a:buChar char="Ø"/>
            </a:pPr>
            <a:endParaRPr lang="en-US" altLang="en-US" sz="2400" dirty="0">
              <a:effectLst/>
            </a:endParaRPr>
          </a:p>
          <a:p>
            <a:pPr>
              <a:buFont typeface="Wingdings" charset="2"/>
              <a:buChar char="Ø"/>
            </a:pPr>
            <a:r>
              <a:rPr lang="en-US" altLang="en-US" sz="2400" b="1" dirty="0">
                <a:effectLst/>
              </a:rPr>
              <a:t>8-adjacency</a:t>
            </a:r>
            <a:r>
              <a:rPr lang="en-US" altLang="en-US" sz="2400" dirty="0">
                <a:effectLst/>
              </a:rPr>
              <a:t>: Two pixels p and q with values from </a:t>
            </a:r>
            <a:r>
              <a:rPr lang="en-US" altLang="en-US" sz="2400" dirty="0" smtClean="0">
                <a:effectLst/>
              </a:rPr>
              <a:t>S </a:t>
            </a:r>
            <a:r>
              <a:rPr lang="en-US" altLang="en-US" sz="2400" dirty="0">
                <a:effectLst/>
              </a:rPr>
              <a:t>are 8-adjacent if q is in the set N</a:t>
            </a:r>
            <a:r>
              <a:rPr lang="en-US" altLang="en-US" sz="2400" baseline="-25000" dirty="0">
                <a:effectLst/>
              </a:rPr>
              <a:t>8</a:t>
            </a:r>
            <a:r>
              <a:rPr lang="en-US" altLang="en-US" sz="2400" dirty="0">
                <a:effectLst/>
              </a:rPr>
              <a:t>(p).</a:t>
            </a:r>
          </a:p>
          <a:p>
            <a:pPr>
              <a:buFont typeface="Wingdings" charset="2"/>
              <a:buChar char="Ø"/>
            </a:pPr>
            <a:endParaRPr lang="en-US" altLang="en-US" sz="2400" dirty="0">
              <a:effectLst/>
            </a:endParaRPr>
          </a:p>
          <a:p>
            <a:pPr>
              <a:buFont typeface="Wingdings" charset="2"/>
              <a:buNone/>
            </a:pPr>
            <a:endParaRPr lang="en-US" alt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8731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Weeks 1 &amp; 2</a:t>
            </a:r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82C63-C0E6-D446-95B2-162BAF772A14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16281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</a:rPr>
              <a:t>Examples: Adjacency and Path</a:t>
            </a:r>
            <a:br>
              <a:rPr lang="en-US" altLang="en-US" dirty="0">
                <a:latin typeface="Times New Roman" charset="0"/>
                <a:ea typeface="Times New Roman" charset="0"/>
                <a:cs typeface="Times New Roman" charset="0"/>
              </a:rPr>
            </a:br>
            <a:endParaRPr lang="en-US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2820" name="Rectangle 4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/>
              <a:t>0</a:t>
            </a:r>
            <a:r>
              <a:rPr lang="en-US" altLang="en-US" sz="800" dirty="0"/>
              <a:t>1,1</a:t>
            </a:r>
            <a:r>
              <a:rPr lang="en-US" altLang="en-US" dirty="0"/>
              <a:t>  1</a:t>
            </a:r>
            <a:r>
              <a:rPr lang="en-US" altLang="en-US" sz="800" dirty="0"/>
              <a:t>1,2</a:t>
            </a:r>
            <a:r>
              <a:rPr lang="en-US" altLang="en-US" dirty="0"/>
              <a:t>  1</a:t>
            </a:r>
            <a:r>
              <a:rPr lang="en-US" altLang="en-US" sz="800" dirty="0"/>
              <a:t>1,3</a:t>
            </a:r>
            <a:r>
              <a:rPr lang="en-US" altLang="en-US" dirty="0"/>
              <a:t>            0   1   </a:t>
            </a:r>
            <a:r>
              <a:rPr lang="en-US" altLang="en-US" dirty="0">
                <a:solidFill>
                  <a:srgbClr val="FF0000"/>
                </a:solidFill>
              </a:rPr>
              <a:t>1</a:t>
            </a:r>
            <a:r>
              <a:rPr lang="en-US" altLang="en-US" dirty="0"/>
              <a:t>                 0   </a:t>
            </a:r>
            <a:r>
              <a:rPr lang="en-US" altLang="en-US" dirty="0">
                <a:solidFill>
                  <a:srgbClr val="FF0000"/>
                </a:solidFill>
              </a:rPr>
              <a:t>1 </a:t>
            </a:r>
            <a:r>
              <a:rPr lang="en-US" altLang="en-US" dirty="0"/>
              <a:t>  1</a:t>
            </a:r>
          </a:p>
          <a:p>
            <a:pPr>
              <a:buFont typeface="Arial" charset="0"/>
              <a:buNone/>
            </a:pPr>
            <a:r>
              <a:rPr lang="en-US" altLang="en-US" dirty="0"/>
              <a:t>0</a:t>
            </a:r>
            <a:r>
              <a:rPr lang="en-US" altLang="en-US" sz="800" dirty="0"/>
              <a:t>2,1</a:t>
            </a:r>
            <a:r>
              <a:rPr lang="en-US" altLang="en-US" dirty="0"/>
              <a:t>  2</a:t>
            </a:r>
            <a:r>
              <a:rPr lang="en-US" altLang="en-US" sz="800" dirty="0"/>
              <a:t>2,2</a:t>
            </a:r>
            <a:r>
              <a:rPr lang="en-US" altLang="en-US" dirty="0"/>
              <a:t>  0</a:t>
            </a:r>
            <a:r>
              <a:rPr lang="en-US" altLang="en-US" sz="800" dirty="0"/>
              <a:t>2,3</a:t>
            </a:r>
            <a:r>
              <a:rPr lang="en-US" altLang="en-US" dirty="0"/>
              <a:t>            0   2   0                 0   </a:t>
            </a:r>
            <a:r>
              <a:rPr lang="en-US" altLang="en-US" dirty="0">
                <a:solidFill>
                  <a:srgbClr val="FF0000"/>
                </a:solidFill>
              </a:rPr>
              <a:t>2 </a:t>
            </a:r>
            <a:r>
              <a:rPr lang="en-US" altLang="en-US" dirty="0"/>
              <a:t>  0</a:t>
            </a:r>
          </a:p>
          <a:p>
            <a:pPr>
              <a:buFont typeface="Arial" charset="0"/>
              <a:buNone/>
            </a:pPr>
            <a:r>
              <a:rPr lang="en-US" altLang="en-US" dirty="0"/>
              <a:t>0</a:t>
            </a:r>
            <a:r>
              <a:rPr lang="en-US" altLang="en-US" sz="800" dirty="0"/>
              <a:t>3,1</a:t>
            </a:r>
            <a:r>
              <a:rPr lang="en-US" altLang="en-US" dirty="0"/>
              <a:t>  0</a:t>
            </a:r>
            <a:r>
              <a:rPr lang="en-US" altLang="en-US" sz="800" dirty="0"/>
              <a:t>3,2</a:t>
            </a:r>
            <a:r>
              <a:rPr lang="en-US" altLang="en-US" dirty="0"/>
              <a:t>  1</a:t>
            </a:r>
            <a:r>
              <a:rPr lang="en-US" altLang="en-US" sz="800" dirty="0"/>
              <a:t>3,3</a:t>
            </a:r>
            <a:r>
              <a:rPr lang="en-US" altLang="en-US" dirty="0"/>
              <a:t>            0   0   </a:t>
            </a:r>
            <a:r>
              <a:rPr lang="en-US" altLang="en-US" dirty="0">
                <a:solidFill>
                  <a:srgbClr val="FF0000"/>
                </a:solidFill>
              </a:rPr>
              <a:t>1</a:t>
            </a:r>
            <a:r>
              <a:rPr lang="en-US" altLang="en-US" dirty="0"/>
              <a:t>                 0   0   1</a:t>
            </a:r>
          </a:p>
          <a:p>
            <a:pPr>
              <a:buFont typeface="Arial" charset="0"/>
              <a:buNone/>
            </a:pPr>
            <a:endParaRPr lang="en-US" altLang="en-US" dirty="0"/>
          </a:p>
        </p:txBody>
      </p:sp>
      <p:sp>
        <p:nvSpPr>
          <p:cNvPr id="162821" name="Text Box 5"/>
          <p:cNvSpPr txBox="1">
            <a:spLocks noChangeArrowheads="1"/>
          </p:cNvSpPr>
          <p:nvPr/>
        </p:nvSpPr>
        <p:spPr bwMode="auto">
          <a:xfrm>
            <a:off x="628650" y="3619926"/>
            <a:ext cx="129394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1" smtClean="0"/>
              <a:t>S </a:t>
            </a:r>
            <a:r>
              <a:rPr lang="en-US" altLang="en-US" sz="2400" b="1"/>
              <a:t>= {1, 2}</a:t>
            </a:r>
          </a:p>
          <a:p>
            <a:endParaRPr lang="en-US" altLang="en-US" sz="2400" b="1" dirty="0"/>
          </a:p>
        </p:txBody>
      </p:sp>
      <p:sp>
        <p:nvSpPr>
          <p:cNvPr id="162831" name="Text Box 15"/>
          <p:cNvSpPr txBox="1">
            <a:spLocks noChangeArrowheads="1"/>
          </p:cNvSpPr>
          <p:nvPr/>
        </p:nvSpPr>
        <p:spPr bwMode="auto">
          <a:xfrm>
            <a:off x="531813" y="4214813"/>
            <a:ext cx="336419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71475" indent="-371475">
              <a:defRPr>
                <a:solidFill>
                  <a:schemeClr val="tx1"/>
                </a:solidFill>
                <a:latin typeface="Arial" charset="0"/>
              </a:defRPr>
            </a:lvl1pPr>
            <a:lvl2pPr marL="828675" indent="-371475">
              <a:defRPr>
                <a:solidFill>
                  <a:schemeClr val="tx1"/>
                </a:solidFill>
                <a:latin typeface="Arial" charset="0"/>
              </a:defRPr>
            </a:lvl2pPr>
            <a:lvl3pPr marL="1285875" indent="-371475">
              <a:defRPr>
                <a:solidFill>
                  <a:schemeClr val="tx1"/>
                </a:solidFill>
                <a:latin typeface="Arial" charset="0"/>
              </a:defRPr>
            </a:lvl3pPr>
            <a:lvl4pPr marL="1743075" indent="-371475">
              <a:defRPr>
                <a:solidFill>
                  <a:schemeClr val="tx1"/>
                </a:solidFill>
                <a:latin typeface="Arial" charset="0"/>
              </a:defRPr>
            </a:lvl4pPr>
            <a:lvl5pPr marL="2200275" indent="-371475">
              <a:defRPr>
                <a:solidFill>
                  <a:schemeClr val="tx1"/>
                </a:solidFill>
                <a:latin typeface="Arial" charset="0"/>
              </a:defRPr>
            </a:lvl5pPr>
            <a:lvl6pPr marL="2657475" indent="-3714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14675" indent="-3714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571875" indent="-3714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029075" indent="-3714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2000" dirty="0" smtClean="0">
                <a:latin typeface="Tahoma" charset="0"/>
              </a:rPr>
              <a:t>(</a:t>
            </a:r>
            <a:r>
              <a:rPr lang="en-US" altLang="en-US" sz="2000" dirty="0">
                <a:latin typeface="Tahoma" charset="0"/>
              </a:rPr>
              <a:t>1,3) </a:t>
            </a:r>
            <a:r>
              <a:rPr lang="en-US" altLang="en-US" sz="2000" dirty="0" smtClean="0">
                <a:latin typeface="Tahoma" charset="0"/>
              </a:rPr>
              <a:t>and </a:t>
            </a:r>
            <a:r>
              <a:rPr lang="en-US" altLang="en-US" sz="2000" dirty="0">
                <a:latin typeface="Tahoma" charset="0"/>
              </a:rPr>
              <a:t>(3,3</a:t>
            </a:r>
            <a:r>
              <a:rPr lang="en-US" altLang="en-US" sz="2000" dirty="0" smtClean="0">
                <a:latin typeface="Tahoma" charset="0"/>
              </a:rPr>
              <a:t>)</a:t>
            </a:r>
            <a:endParaRPr lang="en-US" altLang="en-US" sz="2000" dirty="0">
              <a:latin typeface="Tahoma" charset="0"/>
            </a:endParaRPr>
          </a:p>
          <a:p>
            <a:r>
              <a:rPr lang="en-US" altLang="en-US" sz="2000" dirty="0" smtClean="0">
                <a:latin typeface="Tahoma" charset="0"/>
              </a:rPr>
              <a:t>Path : </a:t>
            </a:r>
            <a:r>
              <a:rPr lang="en-US" altLang="en-US" dirty="0" smtClean="0">
                <a:latin typeface="Tahoma" charset="0"/>
              </a:rPr>
              <a:t>(1,3</a:t>
            </a:r>
            <a:r>
              <a:rPr lang="en-US" altLang="en-US" dirty="0">
                <a:latin typeface="Tahoma" charset="0"/>
              </a:rPr>
              <a:t>), (1,2), (2,2), (3,3</a:t>
            </a:r>
            <a:r>
              <a:rPr lang="en-US" altLang="en-US" dirty="0" smtClean="0">
                <a:latin typeface="Tahoma" charset="0"/>
              </a:rPr>
              <a:t>)</a:t>
            </a:r>
            <a:endParaRPr lang="en-US" altLang="en-US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Weeks 1 &amp; 2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C3AD2-7271-E347-A70E-133C40EFF986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16589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en-US">
                <a:latin typeface="Times New Roman" charset="0"/>
                <a:ea typeface="Times New Roman" charset="0"/>
                <a:cs typeface="Times New Roman" charset="0"/>
              </a:rPr>
              <a:t>Basic Relationships Between Pixels</a:t>
            </a:r>
            <a:br>
              <a:rPr lang="en-US" altLang="en-US">
                <a:latin typeface="Times New Roman" charset="0"/>
                <a:ea typeface="Times New Roman" charset="0"/>
                <a:cs typeface="Times New Roman" charset="0"/>
              </a:rPr>
            </a:br>
            <a:endParaRPr lang="en-US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5892" name="Rectangle 4"/>
          <p:cNvSpPr>
            <a:spLocks noGrp="1" noRot="1" noChangeArrowheads="1"/>
          </p:cNvSpPr>
          <p:nvPr>
            <p:ph type="body" idx="1"/>
          </p:nvPr>
        </p:nvSpPr>
        <p:spPr>
          <a:xfrm>
            <a:off x="573088" y="1500188"/>
            <a:ext cx="8540750" cy="4498975"/>
          </a:xfrm>
          <a:noFill/>
          <a:ln/>
        </p:spPr>
        <p:txBody>
          <a:bodyPr/>
          <a:lstStyle/>
          <a:p>
            <a:r>
              <a:rPr lang="en-US" altLang="en-US" sz="2400" b="1">
                <a:effectLst/>
              </a:rPr>
              <a:t>Connected in S</a:t>
            </a:r>
          </a:p>
          <a:p>
            <a:pPr>
              <a:buFont typeface="Arial" charset="0"/>
              <a:buNone/>
            </a:pPr>
            <a:r>
              <a:rPr lang="en-US" altLang="en-US" sz="2400">
                <a:effectLst/>
              </a:rPr>
              <a:t>    Let S represent a subset of pixels in an image. Two pixels p with coordinates (x</a:t>
            </a:r>
            <a:r>
              <a:rPr lang="en-US" altLang="en-US" sz="2400" baseline="-25000">
                <a:effectLst/>
              </a:rPr>
              <a:t>0</a:t>
            </a:r>
            <a:r>
              <a:rPr lang="en-US" altLang="en-US" sz="2400">
                <a:effectLst/>
              </a:rPr>
              <a:t>, y</a:t>
            </a:r>
            <a:r>
              <a:rPr lang="en-US" altLang="en-US" sz="2400" baseline="-25000">
                <a:effectLst/>
              </a:rPr>
              <a:t>0</a:t>
            </a:r>
            <a:r>
              <a:rPr lang="en-US" altLang="en-US" sz="2400">
                <a:effectLst/>
              </a:rPr>
              <a:t>) and q with coordinates (x</a:t>
            </a:r>
            <a:r>
              <a:rPr lang="en-US" altLang="en-US" sz="2400" baseline="-25000">
                <a:effectLst/>
              </a:rPr>
              <a:t>n</a:t>
            </a:r>
            <a:r>
              <a:rPr lang="en-US" altLang="en-US" sz="2400">
                <a:effectLst/>
              </a:rPr>
              <a:t>, y</a:t>
            </a:r>
            <a:r>
              <a:rPr lang="en-US" altLang="en-US" sz="2400" baseline="-25000">
                <a:effectLst/>
              </a:rPr>
              <a:t>n</a:t>
            </a:r>
            <a:r>
              <a:rPr lang="en-US" altLang="en-US" sz="2400">
                <a:effectLst/>
              </a:rPr>
              <a:t>) are said to be </a:t>
            </a:r>
            <a:r>
              <a:rPr lang="en-US" altLang="en-US" sz="2400" b="1">
                <a:effectLst/>
              </a:rPr>
              <a:t>connected in S</a:t>
            </a:r>
            <a:r>
              <a:rPr lang="en-US" altLang="en-US" sz="2400">
                <a:effectLst/>
              </a:rPr>
              <a:t> if there exists a path </a:t>
            </a:r>
          </a:p>
          <a:p>
            <a:pPr>
              <a:buFont typeface="Arial" charset="0"/>
              <a:buNone/>
            </a:pPr>
            <a:endParaRPr lang="en-US" altLang="en-US" sz="2400">
              <a:effectLst/>
            </a:endParaRPr>
          </a:p>
          <a:p>
            <a:pPr>
              <a:buFont typeface="Arial" charset="0"/>
              <a:buNone/>
            </a:pPr>
            <a:r>
              <a:rPr lang="en-US" altLang="en-US" sz="2400">
                <a:effectLst/>
              </a:rPr>
              <a:t>        (x</a:t>
            </a:r>
            <a:r>
              <a:rPr lang="en-US" altLang="en-US" sz="2400" baseline="-25000">
                <a:effectLst/>
              </a:rPr>
              <a:t>0</a:t>
            </a:r>
            <a:r>
              <a:rPr lang="en-US" altLang="en-US" sz="2400">
                <a:effectLst/>
              </a:rPr>
              <a:t>, y</a:t>
            </a:r>
            <a:r>
              <a:rPr lang="en-US" altLang="en-US" sz="2400" baseline="-25000">
                <a:effectLst/>
              </a:rPr>
              <a:t>0</a:t>
            </a:r>
            <a:r>
              <a:rPr lang="en-US" altLang="en-US" sz="2400">
                <a:effectLst/>
              </a:rPr>
              <a:t>), (x</a:t>
            </a:r>
            <a:r>
              <a:rPr lang="en-US" altLang="en-US" sz="2400" baseline="-25000">
                <a:effectLst/>
              </a:rPr>
              <a:t>1</a:t>
            </a:r>
            <a:r>
              <a:rPr lang="en-US" altLang="en-US" sz="2400">
                <a:effectLst/>
              </a:rPr>
              <a:t>, y</a:t>
            </a:r>
            <a:r>
              <a:rPr lang="en-US" altLang="en-US" sz="2400" baseline="-25000">
                <a:effectLst/>
              </a:rPr>
              <a:t>1</a:t>
            </a:r>
            <a:r>
              <a:rPr lang="en-US" altLang="en-US" sz="2400">
                <a:effectLst/>
              </a:rPr>
              <a:t>), …, (x</a:t>
            </a:r>
            <a:r>
              <a:rPr lang="en-US" altLang="en-US" sz="2400" baseline="-25000">
                <a:effectLst/>
              </a:rPr>
              <a:t>n</a:t>
            </a:r>
            <a:r>
              <a:rPr lang="en-US" altLang="en-US" sz="2400">
                <a:effectLst/>
              </a:rPr>
              <a:t>, y</a:t>
            </a:r>
            <a:r>
              <a:rPr lang="en-US" altLang="en-US" sz="2400" baseline="-25000">
                <a:effectLst/>
              </a:rPr>
              <a:t>n</a:t>
            </a:r>
            <a:r>
              <a:rPr lang="en-US" altLang="en-US" sz="2400">
                <a:effectLst/>
              </a:rPr>
              <a:t>)</a:t>
            </a:r>
          </a:p>
          <a:p>
            <a:pPr>
              <a:buFont typeface="Wingdings" charset="2"/>
              <a:buNone/>
            </a:pPr>
            <a:endParaRPr lang="en-US" altLang="en-US" sz="2400">
              <a:effectLst/>
            </a:endParaRPr>
          </a:p>
          <a:p>
            <a:pPr>
              <a:buFont typeface="Wingdings" charset="2"/>
              <a:buNone/>
            </a:pPr>
            <a:r>
              <a:rPr lang="en-US" altLang="en-US" sz="2400">
                <a:effectLst/>
              </a:rPr>
              <a:t>    Where</a:t>
            </a:r>
          </a:p>
          <a:p>
            <a:pPr>
              <a:buFont typeface="Wingdings" charset="2"/>
              <a:buChar char="Ø"/>
            </a:pPr>
            <a:endParaRPr lang="en-US" altLang="en-US" sz="2400">
              <a:effectLst/>
            </a:endParaRPr>
          </a:p>
          <a:p>
            <a:pPr>
              <a:buFont typeface="Wingdings" charset="2"/>
              <a:buNone/>
            </a:pPr>
            <a:endParaRPr lang="en-US" altLang="en-US" sz="2400">
              <a:effectLst/>
            </a:endParaRPr>
          </a:p>
          <a:p>
            <a:pPr>
              <a:buFont typeface="Wingdings" charset="2"/>
              <a:buNone/>
            </a:pPr>
            <a:endParaRPr lang="en-US" altLang="en-US" sz="2400">
              <a:effectLst/>
            </a:endParaRPr>
          </a:p>
        </p:txBody>
      </p:sp>
      <p:graphicFrame>
        <p:nvGraphicFramePr>
          <p:cNvPr id="165894" name="Object 6"/>
          <p:cNvGraphicFramePr>
            <a:graphicFrameLocks noChangeAspect="1"/>
          </p:cNvGraphicFramePr>
          <p:nvPr/>
        </p:nvGraphicFramePr>
        <p:xfrm>
          <a:off x="1981200" y="4402138"/>
          <a:ext cx="35877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83" name="Equation" r:id="rId3" imgW="1434960" imgH="228600" progId="Equation.DSMT4">
                  <p:embed/>
                </p:oleObj>
              </mc:Choice>
              <mc:Fallback>
                <p:oleObj name="Equation" r:id="rId3" imgW="14349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4402138"/>
                        <a:ext cx="358775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628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Weeks 1 &amp;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066E5-3DF1-FA47-9AF0-F6DE90C8CA94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16691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en-US">
                <a:latin typeface="Times New Roman" charset="0"/>
                <a:ea typeface="Times New Roman" charset="0"/>
                <a:cs typeface="Times New Roman" charset="0"/>
              </a:rPr>
              <a:t>Basic Relationships Between Pixels</a:t>
            </a:r>
            <a:br>
              <a:rPr lang="en-US" altLang="en-US">
                <a:latin typeface="Times New Roman" charset="0"/>
                <a:ea typeface="Times New Roman" charset="0"/>
                <a:cs typeface="Times New Roman" charset="0"/>
              </a:rPr>
            </a:br>
            <a:endParaRPr lang="en-US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6916" name="Rectangle 4"/>
          <p:cNvSpPr>
            <a:spLocks noGrp="1" noRot="1" noChangeArrowheads="1"/>
          </p:cNvSpPr>
          <p:nvPr>
            <p:ph type="body" idx="1"/>
          </p:nvPr>
        </p:nvSpPr>
        <p:spPr>
          <a:xfrm>
            <a:off x="573088" y="1500188"/>
            <a:ext cx="8540750" cy="4498975"/>
          </a:xfrm>
          <a:noFill/>
          <a:ln/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en-US" sz="2000">
                <a:effectLst/>
              </a:rPr>
              <a:t>Let S represent a subset of pixels in an image 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endParaRPr lang="en-US" altLang="en-US" sz="2000">
              <a:effectLst/>
            </a:endParaRPr>
          </a:p>
          <a:p>
            <a:pPr>
              <a:lnSpc>
                <a:spcPct val="90000"/>
              </a:lnSpc>
            </a:pPr>
            <a:r>
              <a:rPr lang="en-US" altLang="en-US" sz="2000">
                <a:effectLst/>
              </a:rPr>
              <a:t>For every pixel </a:t>
            </a:r>
            <a:r>
              <a:rPr lang="en-US" altLang="en-US" sz="2000" i="1">
                <a:effectLst/>
              </a:rPr>
              <a:t>p </a:t>
            </a:r>
            <a:r>
              <a:rPr lang="en-US" altLang="en-US" sz="2000">
                <a:effectLst/>
              </a:rPr>
              <a:t>in S, the set of pixels in S that are connected to </a:t>
            </a:r>
            <a:r>
              <a:rPr lang="en-US" altLang="en-US" sz="2000" i="1">
                <a:effectLst/>
              </a:rPr>
              <a:t>p </a:t>
            </a:r>
            <a:r>
              <a:rPr lang="en-US" altLang="en-US" sz="2000">
                <a:effectLst/>
              </a:rPr>
              <a:t>is called a </a:t>
            </a:r>
            <a:r>
              <a:rPr lang="en-US" altLang="en-US" sz="2000" b="1" i="1">
                <a:effectLst/>
              </a:rPr>
              <a:t>connected component</a:t>
            </a:r>
            <a:r>
              <a:rPr lang="en-US" altLang="en-US" sz="2000" i="1">
                <a:effectLst/>
              </a:rPr>
              <a:t> </a:t>
            </a:r>
            <a:r>
              <a:rPr lang="en-US" altLang="en-US" sz="2000">
                <a:effectLst/>
              </a:rPr>
              <a:t>of S.</a:t>
            </a:r>
          </a:p>
          <a:p>
            <a:pPr>
              <a:lnSpc>
                <a:spcPct val="90000"/>
              </a:lnSpc>
            </a:pPr>
            <a:endParaRPr lang="en-US" altLang="en-US" sz="2000">
              <a:effectLst/>
            </a:endParaRPr>
          </a:p>
          <a:p>
            <a:pPr>
              <a:lnSpc>
                <a:spcPct val="90000"/>
              </a:lnSpc>
            </a:pPr>
            <a:r>
              <a:rPr lang="en-US" altLang="en-US" sz="2000">
                <a:effectLst/>
              </a:rPr>
              <a:t>If S has only one connected component, then S is called </a:t>
            </a:r>
            <a:r>
              <a:rPr lang="en-US" altLang="en-US" sz="2000" b="1" i="1">
                <a:effectLst/>
              </a:rPr>
              <a:t>Connected Set</a:t>
            </a:r>
            <a:r>
              <a:rPr lang="en-US" altLang="en-US" sz="2000" b="1">
                <a:effectLst/>
              </a:rPr>
              <a:t>.</a:t>
            </a:r>
          </a:p>
          <a:p>
            <a:pPr>
              <a:lnSpc>
                <a:spcPct val="90000"/>
              </a:lnSpc>
            </a:pPr>
            <a:endParaRPr lang="en-US" altLang="en-US" sz="2000" b="1">
              <a:effectLst/>
            </a:endParaRPr>
          </a:p>
          <a:p>
            <a:pPr>
              <a:lnSpc>
                <a:spcPct val="90000"/>
              </a:lnSpc>
            </a:pPr>
            <a:r>
              <a:rPr lang="en-US" altLang="en-US" sz="2000">
                <a:effectLst/>
              </a:rPr>
              <a:t>We call R a </a:t>
            </a:r>
            <a:r>
              <a:rPr lang="en-US" altLang="en-US" sz="2000" b="1">
                <a:effectLst/>
              </a:rPr>
              <a:t>region</a:t>
            </a:r>
            <a:r>
              <a:rPr lang="en-US" altLang="en-US" sz="2000">
                <a:effectLst/>
              </a:rPr>
              <a:t> of the image if R is a connected set</a:t>
            </a:r>
          </a:p>
          <a:p>
            <a:pPr>
              <a:lnSpc>
                <a:spcPct val="90000"/>
              </a:lnSpc>
            </a:pPr>
            <a:endParaRPr lang="en-US" altLang="en-US" sz="2000">
              <a:effectLst/>
            </a:endParaRPr>
          </a:p>
          <a:p>
            <a:pPr>
              <a:lnSpc>
                <a:spcPct val="90000"/>
              </a:lnSpc>
            </a:pPr>
            <a:r>
              <a:rPr lang="en-US" altLang="en-US" sz="2000">
                <a:effectLst/>
              </a:rPr>
              <a:t>Two regions, R</a:t>
            </a:r>
            <a:r>
              <a:rPr lang="en-US" altLang="en-US" sz="2000" baseline="-25000">
                <a:effectLst/>
              </a:rPr>
              <a:t>i</a:t>
            </a:r>
            <a:r>
              <a:rPr lang="en-US" altLang="en-US" sz="2000">
                <a:effectLst/>
              </a:rPr>
              <a:t> and R</a:t>
            </a:r>
            <a:r>
              <a:rPr lang="en-US" altLang="en-US" sz="2000" baseline="-25000">
                <a:effectLst/>
              </a:rPr>
              <a:t>j</a:t>
            </a:r>
            <a:r>
              <a:rPr lang="en-US" altLang="en-US" sz="2000">
                <a:effectLst/>
              </a:rPr>
              <a:t> are said to be</a:t>
            </a:r>
            <a:r>
              <a:rPr lang="en-US" altLang="en-US" sz="2000" b="1" i="1">
                <a:effectLst/>
              </a:rPr>
              <a:t> adjacent</a:t>
            </a:r>
            <a:r>
              <a:rPr lang="en-US" altLang="en-US" sz="2000">
                <a:effectLst/>
              </a:rPr>
              <a:t> if their union forms a connected set. </a:t>
            </a:r>
          </a:p>
          <a:p>
            <a:pPr>
              <a:lnSpc>
                <a:spcPct val="90000"/>
              </a:lnSpc>
            </a:pPr>
            <a:r>
              <a:rPr lang="en-US" altLang="en-US" sz="2000">
                <a:effectLst/>
              </a:rPr>
              <a:t>Regions that are not to be adjacent are said to be </a:t>
            </a:r>
            <a:r>
              <a:rPr lang="en-US" altLang="en-US" sz="2000" b="1" i="1">
                <a:effectLst/>
              </a:rPr>
              <a:t>disjoint.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endParaRPr lang="en-US" altLang="en-US" sz="2000" b="1" i="1">
              <a:effectLst/>
            </a:endParaRPr>
          </a:p>
          <a:p>
            <a:pPr>
              <a:lnSpc>
                <a:spcPct val="90000"/>
              </a:lnSpc>
              <a:buFont typeface="Wingdings" charset="2"/>
              <a:buNone/>
            </a:pPr>
            <a:endParaRPr lang="en-US" altLang="en-US" sz="200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403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Introduction - instructor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My research work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76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Weeks 1 &amp;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D39F4-06F6-3E49-A9C5-F250066343EE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16793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en-US">
                <a:latin typeface="Times New Roman" charset="0"/>
                <a:ea typeface="Times New Roman" charset="0"/>
                <a:cs typeface="Times New Roman" charset="0"/>
              </a:rPr>
              <a:t>Basic Relationships Between Pixels</a:t>
            </a:r>
            <a:br>
              <a:rPr lang="en-US" altLang="en-US">
                <a:latin typeface="Times New Roman" charset="0"/>
                <a:ea typeface="Times New Roman" charset="0"/>
                <a:cs typeface="Times New Roman" charset="0"/>
              </a:rPr>
            </a:br>
            <a:endParaRPr lang="en-US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7940" name="Rectangle 4"/>
          <p:cNvSpPr>
            <a:spLocks noGrp="1" noRot="1" noChangeArrowheads="1"/>
          </p:cNvSpPr>
          <p:nvPr>
            <p:ph type="body" idx="1"/>
          </p:nvPr>
        </p:nvSpPr>
        <p:spPr>
          <a:xfrm>
            <a:off x="573088" y="1500188"/>
            <a:ext cx="8540750" cy="4498975"/>
          </a:xfrm>
          <a:noFill/>
          <a:ln/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2000" b="1">
                <a:effectLst/>
              </a:rPr>
              <a:t>Boundary (or border)</a:t>
            </a:r>
          </a:p>
          <a:p>
            <a:pPr>
              <a:lnSpc>
                <a:spcPct val="90000"/>
              </a:lnSpc>
              <a:buFont typeface="Wingdings" charset="2"/>
              <a:buChar char="Ø"/>
            </a:pPr>
            <a:endParaRPr lang="en-US" altLang="en-US" sz="2000">
              <a:effectLst/>
            </a:endParaRPr>
          </a:p>
          <a:p>
            <a:pPr>
              <a:lnSpc>
                <a:spcPct val="90000"/>
              </a:lnSpc>
              <a:buFont typeface="Wingdings" charset="2"/>
              <a:buChar char="Ø"/>
            </a:pPr>
            <a:r>
              <a:rPr lang="en-US" altLang="en-US" sz="2000">
                <a:effectLst/>
              </a:rPr>
              <a:t>The </a:t>
            </a:r>
            <a:r>
              <a:rPr lang="en-US" altLang="en-US" sz="2000" b="1" i="1">
                <a:effectLst/>
              </a:rPr>
              <a:t>boundary </a:t>
            </a:r>
            <a:r>
              <a:rPr lang="en-US" altLang="en-US" sz="2000">
                <a:effectLst/>
              </a:rPr>
              <a:t>of the region R is the set of pixels in the region that have one or more neighbors that are not in R.</a:t>
            </a:r>
          </a:p>
          <a:p>
            <a:pPr>
              <a:lnSpc>
                <a:spcPct val="90000"/>
              </a:lnSpc>
              <a:buFont typeface="Wingdings" charset="2"/>
              <a:buChar char="Ø"/>
            </a:pPr>
            <a:r>
              <a:rPr lang="en-US" altLang="en-US" sz="2000">
                <a:effectLst/>
              </a:rPr>
              <a:t>If R happens to be an entire image, then its boundary is defined as the set of pixels in the first and last rows and columns of the image.</a:t>
            </a:r>
          </a:p>
          <a:p>
            <a:pPr>
              <a:lnSpc>
                <a:spcPct val="90000"/>
              </a:lnSpc>
              <a:buFont typeface="Wingdings" charset="2"/>
              <a:buChar char="Ø"/>
            </a:pPr>
            <a:endParaRPr lang="en-US" altLang="en-US" sz="2000">
              <a:effectLst/>
            </a:endParaRPr>
          </a:p>
          <a:p>
            <a:pPr>
              <a:lnSpc>
                <a:spcPct val="90000"/>
              </a:lnSpc>
            </a:pPr>
            <a:r>
              <a:rPr lang="en-US" altLang="en-US" sz="2000" b="1">
                <a:effectLst/>
              </a:rPr>
              <a:t>Foreground and background</a:t>
            </a:r>
          </a:p>
          <a:p>
            <a:pPr>
              <a:lnSpc>
                <a:spcPct val="90000"/>
              </a:lnSpc>
              <a:buFont typeface="Wingdings" charset="2"/>
              <a:buChar char="Ø"/>
            </a:pPr>
            <a:endParaRPr lang="en-US" altLang="en-US" sz="2000">
              <a:effectLst/>
            </a:endParaRPr>
          </a:p>
          <a:p>
            <a:pPr>
              <a:lnSpc>
                <a:spcPct val="90000"/>
              </a:lnSpc>
              <a:buFont typeface="Wingdings" charset="2"/>
              <a:buChar char="Ø"/>
            </a:pPr>
            <a:r>
              <a:rPr lang="en-US" altLang="en-US" sz="2000">
                <a:effectLst/>
              </a:rPr>
              <a:t>An image contains K disjoint regions, R</a:t>
            </a:r>
            <a:r>
              <a:rPr lang="en-US" altLang="en-US" sz="2000" i="1" baseline="-25000">
                <a:effectLst/>
              </a:rPr>
              <a:t>k</a:t>
            </a:r>
            <a:r>
              <a:rPr lang="en-US" altLang="en-US" sz="2000">
                <a:effectLst/>
              </a:rPr>
              <a:t>, </a:t>
            </a:r>
            <a:r>
              <a:rPr lang="en-US" altLang="en-US" sz="2000" i="1">
                <a:effectLst/>
              </a:rPr>
              <a:t>k</a:t>
            </a:r>
            <a:r>
              <a:rPr lang="en-US" altLang="en-US" sz="2000">
                <a:effectLst/>
              </a:rPr>
              <a:t> = 1, 2, …, K. Let R</a:t>
            </a:r>
            <a:r>
              <a:rPr lang="en-US" altLang="en-US" sz="2000" baseline="-25000">
                <a:effectLst/>
              </a:rPr>
              <a:t>u</a:t>
            </a:r>
            <a:r>
              <a:rPr lang="en-US" altLang="en-US" sz="2000">
                <a:effectLst/>
              </a:rPr>
              <a:t> denote the union of all the K regions, and let (R</a:t>
            </a:r>
            <a:r>
              <a:rPr lang="en-US" altLang="en-US" sz="2000" baseline="-25000">
                <a:effectLst/>
              </a:rPr>
              <a:t>u</a:t>
            </a:r>
            <a:r>
              <a:rPr lang="en-US" altLang="en-US" sz="2000">
                <a:effectLst/>
              </a:rPr>
              <a:t>)</a:t>
            </a:r>
            <a:r>
              <a:rPr lang="en-US" altLang="en-US" sz="2000" baseline="30000">
                <a:effectLst/>
              </a:rPr>
              <a:t>c </a:t>
            </a:r>
            <a:r>
              <a:rPr lang="en-US" altLang="en-US" sz="2000">
                <a:effectLst/>
              </a:rPr>
              <a:t>denote its complement. 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2000" baseline="30000">
                <a:effectLst/>
              </a:rPr>
              <a:t>      </a:t>
            </a:r>
            <a:r>
              <a:rPr lang="en-US" altLang="en-US" sz="2000">
                <a:effectLst/>
              </a:rPr>
              <a:t>All the points in R</a:t>
            </a:r>
            <a:r>
              <a:rPr lang="en-US" altLang="en-US" sz="2000" baseline="-25000">
                <a:effectLst/>
              </a:rPr>
              <a:t>u </a:t>
            </a:r>
            <a:r>
              <a:rPr lang="en-US" altLang="en-US" sz="2000">
                <a:effectLst/>
              </a:rPr>
              <a:t>is called </a:t>
            </a:r>
            <a:r>
              <a:rPr lang="en-US" altLang="en-US" sz="2000" b="1">
                <a:effectLst/>
              </a:rPr>
              <a:t>foreground</a:t>
            </a:r>
            <a:r>
              <a:rPr lang="en-US" altLang="en-US" sz="2000">
                <a:effectLst/>
              </a:rPr>
              <a:t>;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2000">
                <a:effectLst/>
              </a:rPr>
              <a:t>    All the points in (R</a:t>
            </a:r>
            <a:r>
              <a:rPr lang="en-US" altLang="en-US" sz="2000" baseline="-25000">
                <a:effectLst/>
              </a:rPr>
              <a:t>u</a:t>
            </a:r>
            <a:r>
              <a:rPr lang="en-US" altLang="en-US" sz="2000">
                <a:effectLst/>
              </a:rPr>
              <a:t>)</a:t>
            </a:r>
            <a:r>
              <a:rPr lang="en-US" altLang="en-US" sz="2000" baseline="30000">
                <a:effectLst/>
              </a:rPr>
              <a:t>c</a:t>
            </a:r>
            <a:r>
              <a:rPr lang="en-US" altLang="en-US" sz="2000" baseline="-25000">
                <a:effectLst/>
              </a:rPr>
              <a:t> </a:t>
            </a:r>
            <a:r>
              <a:rPr lang="en-US" altLang="en-US" sz="2000">
                <a:effectLst/>
              </a:rPr>
              <a:t>is called </a:t>
            </a:r>
            <a:r>
              <a:rPr lang="en-US" altLang="en-US" sz="2000" b="1">
                <a:effectLst/>
              </a:rPr>
              <a:t>background</a:t>
            </a:r>
            <a:r>
              <a:rPr lang="en-US" altLang="en-US" sz="200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372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Weeks 1 &amp; 2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B0FF-92E4-CC4A-AA04-F2E783CB1F21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16896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>
                <a:latin typeface="Times New Roman" charset="0"/>
                <a:ea typeface="Times New Roman" charset="0"/>
                <a:cs typeface="Times New Roman" charset="0"/>
              </a:rPr>
              <a:t>Question 1</a:t>
            </a:r>
            <a:br>
              <a:rPr lang="en-US" altLang="en-US">
                <a:latin typeface="Times New Roman" charset="0"/>
                <a:ea typeface="Times New Roman" charset="0"/>
                <a:cs typeface="Times New Roman" charset="0"/>
              </a:rPr>
            </a:br>
            <a:endParaRPr lang="en-US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8964" name="Rectangle 4"/>
          <p:cNvSpPr>
            <a:spLocks noGrp="1" noRot="1" noChangeArrowheads="1"/>
          </p:cNvSpPr>
          <p:nvPr>
            <p:ph type="body" idx="1"/>
          </p:nvPr>
        </p:nvSpPr>
        <p:spPr>
          <a:xfrm>
            <a:off x="573088" y="1500188"/>
            <a:ext cx="8540750" cy="4498975"/>
          </a:xfrm>
          <a:noFill/>
          <a:ln/>
        </p:spPr>
        <p:txBody>
          <a:bodyPr/>
          <a:lstStyle/>
          <a:p>
            <a:r>
              <a:rPr lang="en-US" altLang="en-US" sz="2400" b="1">
                <a:effectLst/>
              </a:rPr>
              <a:t>In the following arrangement of pixels, are the two regions (of 1s) adjacent? (if 8-adjacency is used)</a:t>
            </a:r>
          </a:p>
          <a:p>
            <a:endParaRPr lang="en-US" altLang="en-US" sz="2400" b="1">
              <a:effectLst/>
            </a:endParaRPr>
          </a:p>
          <a:p>
            <a:pPr>
              <a:buFont typeface="Arial" charset="0"/>
              <a:buNone/>
            </a:pPr>
            <a:r>
              <a:rPr lang="en-US" altLang="en-US" sz="2400">
                <a:effectLst/>
              </a:rPr>
              <a:t>    1      1      1</a:t>
            </a:r>
          </a:p>
          <a:p>
            <a:pPr>
              <a:buFont typeface="Arial" charset="0"/>
              <a:buNone/>
            </a:pPr>
            <a:r>
              <a:rPr lang="en-US" altLang="en-US" sz="2400">
                <a:effectLst/>
              </a:rPr>
              <a:t>    1      0      1</a:t>
            </a:r>
          </a:p>
          <a:p>
            <a:pPr>
              <a:buFont typeface="Arial" charset="0"/>
              <a:buNone/>
            </a:pPr>
            <a:r>
              <a:rPr lang="en-US" altLang="en-US" sz="2400">
                <a:effectLst/>
              </a:rPr>
              <a:t>    0      1      0</a:t>
            </a:r>
          </a:p>
          <a:p>
            <a:pPr>
              <a:buFont typeface="Arial" charset="0"/>
              <a:buNone/>
            </a:pPr>
            <a:r>
              <a:rPr lang="en-US" altLang="en-US" sz="2400">
                <a:effectLst/>
              </a:rPr>
              <a:t>    0      0      1</a:t>
            </a:r>
          </a:p>
          <a:p>
            <a:pPr>
              <a:buFont typeface="Arial" charset="0"/>
              <a:buNone/>
            </a:pPr>
            <a:r>
              <a:rPr lang="en-US" altLang="en-US" sz="2400">
                <a:effectLst/>
              </a:rPr>
              <a:t>    1      1      1</a:t>
            </a:r>
          </a:p>
          <a:p>
            <a:pPr>
              <a:buFont typeface="Arial" charset="0"/>
              <a:buNone/>
            </a:pPr>
            <a:r>
              <a:rPr lang="en-US" altLang="en-US" sz="2400">
                <a:effectLst/>
              </a:rPr>
              <a:t>    1      1      1</a:t>
            </a:r>
          </a:p>
        </p:txBody>
      </p:sp>
      <p:sp>
        <p:nvSpPr>
          <p:cNvPr id="168966" name="Rectangle 6"/>
          <p:cNvSpPr>
            <a:spLocks noChangeArrowheads="1"/>
          </p:cNvSpPr>
          <p:nvPr/>
        </p:nvSpPr>
        <p:spPr bwMode="auto">
          <a:xfrm>
            <a:off x="987425" y="2801938"/>
            <a:ext cx="1784350" cy="1276350"/>
          </a:xfrm>
          <a:prstGeom prst="rect">
            <a:avLst/>
          </a:prstGeom>
          <a:solidFill>
            <a:schemeClr val="accent1">
              <a:alpha val="11000"/>
            </a:schemeClr>
          </a:solidFill>
          <a:ln w="25400">
            <a:solidFill>
              <a:srgbClr val="993300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67" name="Rectangle 7"/>
          <p:cNvSpPr>
            <a:spLocks noChangeArrowheads="1"/>
          </p:cNvSpPr>
          <p:nvPr/>
        </p:nvSpPr>
        <p:spPr bwMode="auto">
          <a:xfrm>
            <a:off x="996950" y="4111625"/>
            <a:ext cx="1784350" cy="1276350"/>
          </a:xfrm>
          <a:prstGeom prst="rect">
            <a:avLst/>
          </a:prstGeom>
          <a:solidFill>
            <a:schemeClr val="accent1">
              <a:alpha val="23000"/>
            </a:schemeClr>
          </a:solidFill>
          <a:ln w="25400">
            <a:solidFill>
              <a:schemeClr val="folHlink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968" name="AutoShape 8"/>
          <p:cNvSpPr>
            <a:spLocks noChangeArrowheads="1"/>
          </p:cNvSpPr>
          <p:nvPr/>
        </p:nvSpPr>
        <p:spPr bwMode="auto">
          <a:xfrm>
            <a:off x="3309938" y="2960688"/>
            <a:ext cx="1363662" cy="696912"/>
          </a:xfrm>
          <a:prstGeom prst="wedgeRoundRectCallout">
            <a:avLst>
              <a:gd name="adj1" fmla="val -88417"/>
              <a:gd name="adj2" fmla="val 71866"/>
              <a:gd name="adj3" fmla="val 16667"/>
            </a:avLst>
          </a:prstGeom>
          <a:solidFill>
            <a:srgbClr val="993300">
              <a:alpha val="2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en-US"/>
              <a:t>Region 1</a:t>
            </a:r>
          </a:p>
        </p:txBody>
      </p:sp>
      <p:sp>
        <p:nvSpPr>
          <p:cNvPr id="168969" name="AutoShape 9"/>
          <p:cNvSpPr>
            <a:spLocks noChangeArrowheads="1"/>
          </p:cNvSpPr>
          <p:nvPr/>
        </p:nvSpPr>
        <p:spPr bwMode="auto">
          <a:xfrm>
            <a:off x="3290888" y="3998913"/>
            <a:ext cx="1363662" cy="696912"/>
          </a:xfrm>
          <a:prstGeom prst="wedgeRoundRectCallout">
            <a:avLst>
              <a:gd name="adj1" fmla="val -81898"/>
              <a:gd name="adj2" fmla="val 57060"/>
              <a:gd name="adj3" fmla="val 16667"/>
            </a:avLst>
          </a:prstGeom>
          <a:solidFill>
            <a:schemeClr val="accent1">
              <a:alpha val="39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en-US"/>
              <a:t>Region 2</a:t>
            </a:r>
          </a:p>
        </p:txBody>
      </p:sp>
    </p:spTree>
    <p:extLst>
      <p:ext uri="{BB962C8B-B14F-4D97-AF65-F5344CB8AC3E}">
        <p14:creationId xmlns:p14="http://schemas.microsoft.com/office/powerpoint/2010/main" val="24098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Weeks 1 &amp; 2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BEC54-3FD2-2E4D-B6CD-A33DD0D92B61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16998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>
                <a:latin typeface="Times New Roman" charset="0"/>
                <a:ea typeface="Times New Roman" charset="0"/>
                <a:cs typeface="Times New Roman" charset="0"/>
              </a:rPr>
              <a:t>Question 2</a:t>
            </a:r>
            <a:br>
              <a:rPr lang="en-US" altLang="en-US">
                <a:latin typeface="Times New Roman" charset="0"/>
                <a:ea typeface="Times New Roman" charset="0"/>
                <a:cs typeface="Times New Roman" charset="0"/>
              </a:rPr>
            </a:br>
            <a:endParaRPr lang="en-US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9988" name="Rectangle 4"/>
          <p:cNvSpPr>
            <a:spLocks noGrp="1" noRot="1" noChangeArrowheads="1"/>
          </p:cNvSpPr>
          <p:nvPr>
            <p:ph type="body" idx="1"/>
          </p:nvPr>
        </p:nvSpPr>
        <p:spPr>
          <a:xfrm>
            <a:off x="573088" y="1500188"/>
            <a:ext cx="8540750" cy="4498975"/>
          </a:xfrm>
          <a:noFill/>
          <a:ln/>
        </p:spPr>
        <p:txBody>
          <a:bodyPr/>
          <a:lstStyle/>
          <a:p>
            <a:r>
              <a:rPr lang="en-US" altLang="en-US" sz="2400" b="1">
                <a:effectLst/>
              </a:rPr>
              <a:t>In the following arrangement of pixels, are the two parts (of 1s) adjacent? (if 4-adjacency is used)</a:t>
            </a:r>
          </a:p>
          <a:p>
            <a:endParaRPr lang="en-US" altLang="en-US" sz="2400" b="1">
              <a:effectLst/>
            </a:endParaRPr>
          </a:p>
          <a:p>
            <a:pPr>
              <a:buFont typeface="Arial" charset="0"/>
              <a:buNone/>
            </a:pPr>
            <a:r>
              <a:rPr lang="en-US" altLang="en-US" sz="2400">
                <a:effectLst/>
              </a:rPr>
              <a:t>    1      1      1</a:t>
            </a:r>
          </a:p>
          <a:p>
            <a:pPr>
              <a:buFont typeface="Arial" charset="0"/>
              <a:buNone/>
            </a:pPr>
            <a:r>
              <a:rPr lang="en-US" altLang="en-US" sz="2400">
                <a:effectLst/>
              </a:rPr>
              <a:t>    1      0      1</a:t>
            </a:r>
          </a:p>
          <a:p>
            <a:pPr>
              <a:buFont typeface="Arial" charset="0"/>
              <a:buNone/>
            </a:pPr>
            <a:r>
              <a:rPr lang="en-US" altLang="en-US" sz="2400">
                <a:effectLst/>
              </a:rPr>
              <a:t>    0      1      0</a:t>
            </a:r>
          </a:p>
          <a:p>
            <a:pPr>
              <a:buFont typeface="Arial" charset="0"/>
              <a:buNone/>
            </a:pPr>
            <a:r>
              <a:rPr lang="en-US" altLang="en-US" sz="2400">
                <a:effectLst/>
              </a:rPr>
              <a:t>    0      0      1</a:t>
            </a:r>
          </a:p>
          <a:p>
            <a:pPr>
              <a:buFont typeface="Arial" charset="0"/>
              <a:buNone/>
            </a:pPr>
            <a:r>
              <a:rPr lang="en-US" altLang="en-US" sz="2400">
                <a:effectLst/>
              </a:rPr>
              <a:t>    1      1      1</a:t>
            </a:r>
          </a:p>
          <a:p>
            <a:pPr>
              <a:buFont typeface="Arial" charset="0"/>
              <a:buNone/>
            </a:pPr>
            <a:r>
              <a:rPr lang="en-US" altLang="en-US" sz="2400">
                <a:effectLst/>
              </a:rPr>
              <a:t>    1      1      1</a:t>
            </a:r>
          </a:p>
        </p:txBody>
      </p:sp>
      <p:sp>
        <p:nvSpPr>
          <p:cNvPr id="169989" name="Rectangle 5"/>
          <p:cNvSpPr>
            <a:spLocks noChangeArrowheads="1"/>
          </p:cNvSpPr>
          <p:nvPr/>
        </p:nvSpPr>
        <p:spPr bwMode="auto">
          <a:xfrm>
            <a:off x="987425" y="2801938"/>
            <a:ext cx="1784350" cy="1276350"/>
          </a:xfrm>
          <a:prstGeom prst="rect">
            <a:avLst/>
          </a:prstGeom>
          <a:solidFill>
            <a:schemeClr val="accent1">
              <a:alpha val="11000"/>
            </a:schemeClr>
          </a:solidFill>
          <a:ln w="25400">
            <a:solidFill>
              <a:srgbClr val="993300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9990" name="Rectangle 6"/>
          <p:cNvSpPr>
            <a:spLocks noChangeArrowheads="1"/>
          </p:cNvSpPr>
          <p:nvPr/>
        </p:nvSpPr>
        <p:spPr bwMode="auto">
          <a:xfrm>
            <a:off x="996950" y="4111625"/>
            <a:ext cx="1784350" cy="1276350"/>
          </a:xfrm>
          <a:prstGeom prst="rect">
            <a:avLst/>
          </a:prstGeom>
          <a:solidFill>
            <a:schemeClr val="accent1">
              <a:alpha val="23000"/>
            </a:schemeClr>
          </a:solidFill>
          <a:ln w="25400">
            <a:solidFill>
              <a:schemeClr val="folHlink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9991" name="AutoShape 7"/>
          <p:cNvSpPr>
            <a:spLocks noChangeArrowheads="1"/>
          </p:cNvSpPr>
          <p:nvPr/>
        </p:nvSpPr>
        <p:spPr bwMode="auto">
          <a:xfrm>
            <a:off x="3309938" y="2960688"/>
            <a:ext cx="1363662" cy="696912"/>
          </a:xfrm>
          <a:prstGeom prst="wedgeRoundRectCallout">
            <a:avLst>
              <a:gd name="adj1" fmla="val -88417"/>
              <a:gd name="adj2" fmla="val 71866"/>
              <a:gd name="adj3" fmla="val 16667"/>
            </a:avLst>
          </a:prstGeom>
          <a:solidFill>
            <a:srgbClr val="993300">
              <a:alpha val="2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en-US"/>
              <a:t>Part 1</a:t>
            </a:r>
          </a:p>
        </p:txBody>
      </p:sp>
      <p:sp>
        <p:nvSpPr>
          <p:cNvPr id="169992" name="AutoShape 8"/>
          <p:cNvSpPr>
            <a:spLocks noChangeArrowheads="1"/>
          </p:cNvSpPr>
          <p:nvPr/>
        </p:nvSpPr>
        <p:spPr bwMode="auto">
          <a:xfrm>
            <a:off x="3290888" y="3998913"/>
            <a:ext cx="1363662" cy="696912"/>
          </a:xfrm>
          <a:prstGeom prst="wedgeRoundRectCallout">
            <a:avLst>
              <a:gd name="adj1" fmla="val -81898"/>
              <a:gd name="adj2" fmla="val 57060"/>
              <a:gd name="adj3" fmla="val 16667"/>
            </a:avLst>
          </a:prstGeom>
          <a:solidFill>
            <a:schemeClr val="accent1">
              <a:alpha val="39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en-US"/>
              <a:t>Part 2</a:t>
            </a:r>
          </a:p>
        </p:txBody>
      </p:sp>
    </p:spTree>
    <p:extLst>
      <p:ext uri="{BB962C8B-B14F-4D97-AF65-F5344CB8AC3E}">
        <p14:creationId xmlns:p14="http://schemas.microsoft.com/office/powerpoint/2010/main" val="9335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Weeks 1 &amp; 2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99240-2F1A-6547-B9CB-BC9C665CBB2F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17101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>
                <a:solidFill>
                  <a:schemeClr val="tx1"/>
                </a:solidFill>
                <a:effectLst/>
              </a:rPr>
              <a:t/>
            </a:r>
            <a:br>
              <a:rPr lang="en-US" altLang="en-US" sz="3200">
                <a:solidFill>
                  <a:schemeClr val="tx1"/>
                </a:solidFill>
                <a:effectLst/>
              </a:rPr>
            </a:br>
            <a:endParaRPr lang="en-US" altLang="en-US" sz="3200"/>
          </a:p>
        </p:txBody>
      </p:sp>
      <p:sp>
        <p:nvSpPr>
          <p:cNvPr id="171012" name="Rectangle 4"/>
          <p:cNvSpPr>
            <a:spLocks noGrp="1" noRot="1" noChangeArrowheads="1"/>
          </p:cNvSpPr>
          <p:nvPr>
            <p:ph type="body" idx="1"/>
          </p:nvPr>
        </p:nvSpPr>
        <p:spPr>
          <a:xfrm>
            <a:off x="573088" y="1500188"/>
            <a:ext cx="8540750" cy="4498975"/>
          </a:xfrm>
          <a:noFill/>
          <a:ln/>
        </p:spPr>
        <p:txBody>
          <a:bodyPr/>
          <a:lstStyle/>
          <a:p>
            <a:r>
              <a:rPr lang="en-US" altLang="en-US" sz="2400" b="1">
                <a:effectLst/>
              </a:rPr>
              <a:t>In the following arrangement of pixels, the two regions (of 1s) are disjoint (if 4-adjacency is used)</a:t>
            </a:r>
          </a:p>
          <a:p>
            <a:endParaRPr lang="en-US" altLang="en-US" sz="2400" b="1">
              <a:effectLst/>
            </a:endParaRPr>
          </a:p>
          <a:p>
            <a:pPr>
              <a:buFont typeface="Arial" charset="0"/>
              <a:buNone/>
            </a:pPr>
            <a:r>
              <a:rPr lang="en-US" altLang="en-US" sz="2400">
                <a:effectLst/>
              </a:rPr>
              <a:t>    1      1      1</a:t>
            </a:r>
          </a:p>
          <a:p>
            <a:pPr>
              <a:buFont typeface="Arial" charset="0"/>
              <a:buNone/>
            </a:pPr>
            <a:r>
              <a:rPr lang="en-US" altLang="en-US" sz="2400">
                <a:effectLst/>
              </a:rPr>
              <a:t>    1      0      1</a:t>
            </a:r>
          </a:p>
          <a:p>
            <a:pPr>
              <a:buFont typeface="Arial" charset="0"/>
              <a:buNone/>
            </a:pPr>
            <a:r>
              <a:rPr lang="en-US" altLang="en-US" sz="2400">
                <a:effectLst/>
              </a:rPr>
              <a:t>    0      1      0</a:t>
            </a:r>
          </a:p>
          <a:p>
            <a:pPr>
              <a:buFont typeface="Arial" charset="0"/>
              <a:buNone/>
            </a:pPr>
            <a:r>
              <a:rPr lang="en-US" altLang="en-US" sz="2400">
                <a:effectLst/>
              </a:rPr>
              <a:t>    0      0      1</a:t>
            </a:r>
          </a:p>
          <a:p>
            <a:pPr>
              <a:buFont typeface="Arial" charset="0"/>
              <a:buNone/>
            </a:pPr>
            <a:r>
              <a:rPr lang="en-US" altLang="en-US" sz="2400">
                <a:effectLst/>
              </a:rPr>
              <a:t>    1      1      1</a:t>
            </a:r>
          </a:p>
          <a:p>
            <a:pPr>
              <a:buFont typeface="Arial" charset="0"/>
              <a:buNone/>
            </a:pPr>
            <a:r>
              <a:rPr lang="en-US" altLang="en-US" sz="2400">
                <a:effectLst/>
              </a:rPr>
              <a:t>    1      1      1</a:t>
            </a:r>
          </a:p>
        </p:txBody>
      </p:sp>
      <p:sp>
        <p:nvSpPr>
          <p:cNvPr id="171013" name="Rectangle 5"/>
          <p:cNvSpPr>
            <a:spLocks noChangeArrowheads="1"/>
          </p:cNvSpPr>
          <p:nvPr/>
        </p:nvSpPr>
        <p:spPr bwMode="auto">
          <a:xfrm>
            <a:off x="987425" y="2801938"/>
            <a:ext cx="1784350" cy="811212"/>
          </a:xfrm>
          <a:prstGeom prst="rect">
            <a:avLst/>
          </a:prstGeom>
          <a:solidFill>
            <a:schemeClr val="accent1">
              <a:alpha val="11000"/>
            </a:schemeClr>
          </a:solidFill>
          <a:ln w="25400">
            <a:solidFill>
              <a:srgbClr val="993300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014" name="Rectangle 6"/>
          <p:cNvSpPr>
            <a:spLocks noChangeArrowheads="1"/>
          </p:cNvSpPr>
          <p:nvPr/>
        </p:nvSpPr>
        <p:spPr bwMode="auto">
          <a:xfrm>
            <a:off x="996950" y="4111625"/>
            <a:ext cx="1784350" cy="1276350"/>
          </a:xfrm>
          <a:prstGeom prst="rect">
            <a:avLst/>
          </a:prstGeom>
          <a:solidFill>
            <a:schemeClr val="accent1">
              <a:alpha val="23000"/>
            </a:schemeClr>
          </a:solidFill>
          <a:ln w="25400">
            <a:solidFill>
              <a:schemeClr val="folHlink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015" name="AutoShape 7"/>
          <p:cNvSpPr>
            <a:spLocks noChangeArrowheads="1"/>
          </p:cNvSpPr>
          <p:nvPr/>
        </p:nvSpPr>
        <p:spPr bwMode="auto">
          <a:xfrm>
            <a:off x="3311525" y="2960688"/>
            <a:ext cx="1363663" cy="696912"/>
          </a:xfrm>
          <a:prstGeom prst="wedgeRoundRectCallout">
            <a:avLst>
              <a:gd name="adj1" fmla="val -88417"/>
              <a:gd name="adj2" fmla="val 7176"/>
              <a:gd name="adj3" fmla="val 16667"/>
            </a:avLst>
          </a:prstGeom>
          <a:solidFill>
            <a:srgbClr val="993300">
              <a:alpha val="2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en-US"/>
              <a:t>Region 1</a:t>
            </a:r>
          </a:p>
        </p:txBody>
      </p:sp>
      <p:sp>
        <p:nvSpPr>
          <p:cNvPr id="171016" name="AutoShape 8"/>
          <p:cNvSpPr>
            <a:spLocks noChangeArrowheads="1"/>
          </p:cNvSpPr>
          <p:nvPr/>
        </p:nvSpPr>
        <p:spPr bwMode="auto">
          <a:xfrm>
            <a:off x="3290888" y="3998913"/>
            <a:ext cx="1363662" cy="696912"/>
          </a:xfrm>
          <a:prstGeom prst="wedgeRoundRectCallout">
            <a:avLst>
              <a:gd name="adj1" fmla="val -90394"/>
              <a:gd name="adj2" fmla="val 25856"/>
              <a:gd name="adj3" fmla="val 16667"/>
            </a:avLst>
          </a:prstGeom>
          <a:solidFill>
            <a:schemeClr val="accent1">
              <a:alpha val="39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en-US"/>
              <a:t>Region 2</a:t>
            </a:r>
          </a:p>
        </p:txBody>
      </p:sp>
    </p:spTree>
    <p:extLst>
      <p:ext uri="{BB962C8B-B14F-4D97-AF65-F5344CB8AC3E}">
        <p14:creationId xmlns:p14="http://schemas.microsoft.com/office/powerpoint/2010/main" val="141854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Weeks 1 &amp; 2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0689D-4A13-944A-896E-CA3F3B763D11}" type="slidenum">
              <a:rPr lang="en-US" altLang="en-US"/>
              <a:pPr/>
              <a:t>44</a:t>
            </a:fld>
            <a:endParaRPr lang="en-US" altLang="en-US"/>
          </a:p>
        </p:txBody>
      </p:sp>
      <p:sp>
        <p:nvSpPr>
          <p:cNvPr id="17203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>
                <a:solidFill>
                  <a:schemeClr val="tx1"/>
                </a:solidFill>
                <a:effectLst/>
              </a:rPr>
              <a:t/>
            </a:r>
            <a:br>
              <a:rPr lang="en-US" altLang="en-US" sz="3200">
                <a:solidFill>
                  <a:schemeClr val="tx1"/>
                </a:solidFill>
                <a:effectLst/>
              </a:rPr>
            </a:br>
            <a:endParaRPr lang="en-US" altLang="en-US" sz="3200"/>
          </a:p>
        </p:txBody>
      </p:sp>
      <p:sp>
        <p:nvSpPr>
          <p:cNvPr id="172036" name="Rectangle 4"/>
          <p:cNvSpPr>
            <a:spLocks noGrp="1" noRot="1" noChangeArrowheads="1"/>
          </p:cNvSpPr>
          <p:nvPr>
            <p:ph type="body" idx="1"/>
          </p:nvPr>
        </p:nvSpPr>
        <p:spPr>
          <a:xfrm>
            <a:off x="573088" y="1500188"/>
            <a:ext cx="8540750" cy="4498975"/>
          </a:xfrm>
          <a:noFill/>
          <a:ln/>
        </p:spPr>
        <p:txBody>
          <a:bodyPr/>
          <a:lstStyle/>
          <a:p>
            <a:r>
              <a:rPr lang="en-US" altLang="en-US" sz="2400" b="1" dirty="0">
                <a:effectLst/>
              </a:rPr>
              <a:t>In the following arrangement of pixels, the two regions (of 1s) are disjoint (if 4-adjacency is used)</a:t>
            </a:r>
          </a:p>
          <a:p>
            <a:endParaRPr lang="en-US" altLang="en-US" sz="2400" b="1" dirty="0">
              <a:effectLst/>
            </a:endParaRPr>
          </a:p>
          <a:p>
            <a:pPr>
              <a:buFont typeface="Arial" charset="0"/>
              <a:buNone/>
            </a:pPr>
            <a:r>
              <a:rPr lang="en-US" altLang="en-US" sz="2400" dirty="0">
                <a:effectLst/>
              </a:rPr>
              <a:t>    1      1      1</a:t>
            </a:r>
          </a:p>
          <a:p>
            <a:pPr>
              <a:buFont typeface="Arial" charset="0"/>
              <a:buNone/>
            </a:pPr>
            <a:r>
              <a:rPr lang="en-US" altLang="en-US" sz="2400" dirty="0">
                <a:effectLst/>
              </a:rPr>
              <a:t>    1      0      1</a:t>
            </a:r>
          </a:p>
          <a:p>
            <a:pPr>
              <a:buFont typeface="Arial" charset="0"/>
              <a:buNone/>
            </a:pPr>
            <a:r>
              <a:rPr lang="en-US" altLang="en-US" sz="2400" dirty="0">
                <a:effectLst/>
              </a:rPr>
              <a:t>    0      1      0</a:t>
            </a:r>
          </a:p>
          <a:p>
            <a:pPr>
              <a:buFont typeface="Arial" charset="0"/>
              <a:buNone/>
            </a:pPr>
            <a:r>
              <a:rPr lang="en-US" altLang="en-US" sz="2400" dirty="0">
                <a:effectLst/>
              </a:rPr>
              <a:t>    0      0      1</a:t>
            </a:r>
          </a:p>
          <a:p>
            <a:pPr>
              <a:buFont typeface="Arial" charset="0"/>
              <a:buNone/>
            </a:pPr>
            <a:r>
              <a:rPr lang="en-US" altLang="en-US" sz="2400" dirty="0">
                <a:effectLst/>
              </a:rPr>
              <a:t>    1      1      1</a:t>
            </a:r>
          </a:p>
          <a:p>
            <a:pPr>
              <a:buFont typeface="Arial" charset="0"/>
              <a:buNone/>
            </a:pPr>
            <a:r>
              <a:rPr lang="en-US" altLang="en-US" sz="2400" dirty="0">
                <a:effectLst/>
              </a:rPr>
              <a:t>    1      1      1</a:t>
            </a:r>
          </a:p>
        </p:txBody>
      </p:sp>
      <p:sp>
        <p:nvSpPr>
          <p:cNvPr id="172037" name="Rectangle 5"/>
          <p:cNvSpPr>
            <a:spLocks noChangeArrowheads="1"/>
          </p:cNvSpPr>
          <p:nvPr/>
        </p:nvSpPr>
        <p:spPr bwMode="auto">
          <a:xfrm>
            <a:off x="885825" y="2801938"/>
            <a:ext cx="1428354" cy="388937"/>
          </a:xfrm>
          <a:prstGeom prst="rect">
            <a:avLst/>
          </a:prstGeom>
          <a:solidFill>
            <a:srgbClr val="993300">
              <a:alpha val="4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993300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2039" name="AutoShape 7"/>
          <p:cNvSpPr>
            <a:spLocks noChangeArrowheads="1"/>
          </p:cNvSpPr>
          <p:nvPr/>
        </p:nvSpPr>
        <p:spPr bwMode="auto">
          <a:xfrm>
            <a:off x="3311525" y="2960688"/>
            <a:ext cx="1538288" cy="696912"/>
          </a:xfrm>
          <a:prstGeom prst="wedgeRoundRectCallout">
            <a:avLst>
              <a:gd name="adj1" fmla="val -84056"/>
              <a:gd name="adj2" fmla="val 7176"/>
              <a:gd name="adj3" fmla="val 16667"/>
            </a:avLst>
          </a:prstGeom>
          <a:solidFill>
            <a:srgbClr val="993300">
              <a:alpha val="2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en-US"/>
              <a:t>foreground</a:t>
            </a:r>
          </a:p>
        </p:txBody>
      </p:sp>
      <p:sp>
        <p:nvSpPr>
          <p:cNvPr id="172040" name="AutoShape 8"/>
          <p:cNvSpPr>
            <a:spLocks noChangeArrowheads="1"/>
          </p:cNvSpPr>
          <p:nvPr/>
        </p:nvSpPr>
        <p:spPr bwMode="auto">
          <a:xfrm>
            <a:off x="3290888" y="3998913"/>
            <a:ext cx="1668462" cy="696912"/>
          </a:xfrm>
          <a:prstGeom prst="wedgeRoundRectCallout">
            <a:avLst>
              <a:gd name="adj1" fmla="val -83870"/>
              <a:gd name="adj2" fmla="val -65944"/>
              <a:gd name="adj3" fmla="val 16667"/>
            </a:avLst>
          </a:prstGeom>
          <a:solidFill>
            <a:schemeClr val="accent1">
              <a:alpha val="39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en-US"/>
              <a:t>background</a:t>
            </a:r>
          </a:p>
        </p:txBody>
      </p:sp>
      <p:sp>
        <p:nvSpPr>
          <p:cNvPr id="172041" name="Rectangle 9"/>
          <p:cNvSpPr>
            <a:spLocks noChangeArrowheads="1"/>
          </p:cNvSpPr>
          <p:nvPr/>
        </p:nvSpPr>
        <p:spPr bwMode="auto">
          <a:xfrm>
            <a:off x="906463" y="3173413"/>
            <a:ext cx="376237" cy="449262"/>
          </a:xfrm>
          <a:prstGeom prst="rect">
            <a:avLst/>
          </a:prstGeom>
          <a:solidFill>
            <a:srgbClr val="993300">
              <a:alpha val="42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2043" name="Rectangle 11"/>
          <p:cNvSpPr>
            <a:spLocks noChangeArrowheads="1"/>
          </p:cNvSpPr>
          <p:nvPr/>
        </p:nvSpPr>
        <p:spPr bwMode="auto">
          <a:xfrm>
            <a:off x="1937942" y="3166269"/>
            <a:ext cx="376237" cy="449263"/>
          </a:xfrm>
          <a:prstGeom prst="rect">
            <a:avLst/>
          </a:prstGeom>
          <a:solidFill>
            <a:srgbClr val="993300">
              <a:alpha val="42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2044" name="Rectangle 12"/>
          <p:cNvSpPr>
            <a:spLocks noChangeArrowheads="1"/>
          </p:cNvSpPr>
          <p:nvPr/>
        </p:nvSpPr>
        <p:spPr bwMode="auto">
          <a:xfrm>
            <a:off x="1282700" y="3576638"/>
            <a:ext cx="454819" cy="449262"/>
          </a:xfrm>
          <a:prstGeom prst="rect">
            <a:avLst/>
          </a:prstGeom>
          <a:solidFill>
            <a:srgbClr val="993300">
              <a:alpha val="42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2045" name="Rectangle 13"/>
          <p:cNvSpPr>
            <a:spLocks noChangeArrowheads="1"/>
          </p:cNvSpPr>
          <p:nvPr/>
        </p:nvSpPr>
        <p:spPr bwMode="auto">
          <a:xfrm>
            <a:off x="774700" y="4596607"/>
            <a:ext cx="1627584" cy="852487"/>
          </a:xfrm>
          <a:prstGeom prst="rect">
            <a:avLst/>
          </a:prstGeom>
          <a:solidFill>
            <a:srgbClr val="993300">
              <a:alpha val="4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993300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2046" name="Rectangle 14"/>
          <p:cNvSpPr>
            <a:spLocks noChangeArrowheads="1"/>
          </p:cNvSpPr>
          <p:nvPr/>
        </p:nvSpPr>
        <p:spPr bwMode="auto">
          <a:xfrm>
            <a:off x="2032396" y="4158457"/>
            <a:ext cx="376238" cy="449262"/>
          </a:xfrm>
          <a:prstGeom prst="rect">
            <a:avLst/>
          </a:prstGeom>
          <a:solidFill>
            <a:srgbClr val="993300">
              <a:alpha val="42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7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Weeks 1 &amp; 2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C480C-A9D8-8948-89E1-0EAB4ED49E87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17305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>
                <a:latin typeface="Times New Roman" charset="0"/>
                <a:ea typeface="Times New Roman" charset="0"/>
                <a:cs typeface="Times New Roman" charset="0"/>
              </a:rPr>
              <a:t>Question 3</a:t>
            </a:r>
            <a:br>
              <a:rPr lang="en-US" altLang="en-US">
                <a:latin typeface="Times New Roman" charset="0"/>
                <a:ea typeface="Times New Roman" charset="0"/>
                <a:cs typeface="Times New Roman" charset="0"/>
              </a:rPr>
            </a:br>
            <a:endParaRPr lang="en-US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73060" name="Rectangle 4"/>
          <p:cNvSpPr>
            <a:spLocks noGrp="1" noRot="1" noChangeArrowheads="1"/>
          </p:cNvSpPr>
          <p:nvPr>
            <p:ph type="body" idx="1"/>
          </p:nvPr>
        </p:nvSpPr>
        <p:spPr>
          <a:xfrm>
            <a:off x="573088" y="1500188"/>
            <a:ext cx="8540750" cy="4498975"/>
          </a:xfrm>
          <a:noFill/>
          <a:ln/>
        </p:spPr>
        <p:txBody>
          <a:bodyPr/>
          <a:lstStyle/>
          <a:p>
            <a:r>
              <a:rPr lang="en-US" altLang="en-US" sz="2400" b="1">
                <a:effectLst/>
              </a:rPr>
              <a:t>In the following arrangement of pixels, the circled point is part of the boundary of the 1-valued pixels if 8-adjacency is used, true or false?</a:t>
            </a:r>
          </a:p>
          <a:p>
            <a:endParaRPr lang="en-US" altLang="en-US" sz="2400" b="1">
              <a:effectLst/>
            </a:endParaRPr>
          </a:p>
          <a:p>
            <a:pPr>
              <a:buFont typeface="Arial" charset="0"/>
              <a:buNone/>
            </a:pPr>
            <a:r>
              <a:rPr lang="en-US" altLang="en-US" sz="2400">
                <a:effectLst/>
              </a:rPr>
              <a:t>    0      0      0      0      0</a:t>
            </a:r>
          </a:p>
          <a:p>
            <a:pPr>
              <a:buFont typeface="Arial" charset="0"/>
              <a:buNone/>
            </a:pPr>
            <a:r>
              <a:rPr lang="en-US" altLang="en-US" sz="2400">
                <a:effectLst/>
              </a:rPr>
              <a:t>    0      1      1      0      0</a:t>
            </a:r>
          </a:p>
          <a:p>
            <a:pPr>
              <a:buFont typeface="Arial" charset="0"/>
              <a:buNone/>
            </a:pPr>
            <a:r>
              <a:rPr lang="en-US" altLang="en-US" sz="2400">
                <a:effectLst/>
              </a:rPr>
              <a:t>    0      1      1      0      0</a:t>
            </a:r>
          </a:p>
          <a:p>
            <a:pPr>
              <a:buFont typeface="Arial" charset="0"/>
              <a:buNone/>
            </a:pPr>
            <a:r>
              <a:rPr lang="en-US" altLang="en-US" sz="2400">
                <a:effectLst/>
              </a:rPr>
              <a:t>    0      1      1      1      0</a:t>
            </a:r>
          </a:p>
          <a:p>
            <a:pPr>
              <a:buFont typeface="Arial" charset="0"/>
              <a:buNone/>
            </a:pPr>
            <a:r>
              <a:rPr lang="en-US" altLang="en-US" sz="2400">
                <a:effectLst/>
              </a:rPr>
              <a:t>    0      1      1      1      0</a:t>
            </a:r>
          </a:p>
          <a:p>
            <a:pPr>
              <a:buFont typeface="Arial" charset="0"/>
              <a:buNone/>
            </a:pPr>
            <a:r>
              <a:rPr lang="en-US" altLang="en-US" sz="2400">
                <a:effectLst/>
              </a:rPr>
              <a:t>    0      0      0      0      0</a:t>
            </a:r>
          </a:p>
        </p:txBody>
      </p:sp>
      <p:sp>
        <p:nvSpPr>
          <p:cNvPr id="173065" name="Oval 9"/>
          <p:cNvSpPr>
            <a:spLocks noChangeArrowheads="1"/>
          </p:cNvSpPr>
          <p:nvPr/>
        </p:nvSpPr>
        <p:spPr bwMode="auto">
          <a:xfrm>
            <a:off x="2382838" y="4445000"/>
            <a:ext cx="479425" cy="436563"/>
          </a:xfrm>
          <a:prstGeom prst="ellipse">
            <a:avLst/>
          </a:prstGeom>
          <a:solidFill>
            <a:srgbClr val="993300">
              <a:alpha val="41000"/>
            </a:srgbClr>
          </a:solidFill>
          <a:ln w="25400">
            <a:solidFill>
              <a:srgbClr val="993300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8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Weeks 1 &amp; 2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925FD-F7E6-C54F-B19E-0B907CFC6C05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17408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>
                <a:latin typeface="Times New Roman" charset="0"/>
                <a:ea typeface="Times New Roman" charset="0"/>
                <a:cs typeface="Times New Roman" charset="0"/>
              </a:rPr>
              <a:t>Question 4</a:t>
            </a:r>
            <a:br>
              <a:rPr lang="en-US" altLang="en-US">
                <a:latin typeface="Times New Roman" charset="0"/>
                <a:ea typeface="Times New Roman" charset="0"/>
                <a:cs typeface="Times New Roman" charset="0"/>
              </a:rPr>
            </a:br>
            <a:endParaRPr lang="en-US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74084" name="Rectangle 4"/>
          <p:cNvSpPr>
            <a:spLocks noGrp="1" noRot="1" noChangeArrowheads="1"/>
          </p:cNvSpPr>
          <p:nvPr>
            <p:ph type="body" idx="1"/>
          </p:nvPr>
        </p:nvSpPr>
        <p:spPr>
          <a:xfrm>
            <a:off x="573088" y="1500188"/>
            <a:ext cx="8540750" cy="4498975"/>
          </a:xfrm>
          <a:noFill/>
          <a:ln/>
        </p:spPr>
        <p:txBody>
          <a:bodyPr/>
          <a:lstStyle/>
          <a:p>
            <a:r>
              <a:rPr lang="en-US" altLang="en-US" sz="2400" b="1" dirty="0">
                <a:effectLst/>
              </a:rPr>
              <a:t>In the following arrangement of pixels, the circled point is part of the boundary of the 1-valued pixels if 4-adjacency is used, true or false?</a:t>
            </a:r>
          </a:p>
          <a:p>
            <a:endParaRPr lang="en-US" altLang="en-US" sz="2400" b="1" dirty="0">
              <a:effectLst/>
            </a:endParaRPr>
          </a:p>
          <a:p>
            <a:pPr>
              <a:buFont typeface="Arial" charset="0"/>
              <a:buNone/>
            </a:pPr>
            <a:r>
              <a:rPr lang="en-US" altLang="en-US" sz="2400" dirty="0">
                <a:effectLst/>
              </a:rPr>
              <a:t>    0      0      0      0      0</a:t>
            </a:r>
          </a:p>
          <a:p>
            <a:pPr>
              <a:buFont typeface="Arial" charset="0"/>
              <a:buNone/>
            </a:pPr>
            <a:r>
              <a:rPr lang="en-US" altLang="en-US" sz="2400" dirty="0">
                <a:effectLst/>
              </a:rPr>
              <a:t>    0      1      1      0      0</a:t>
            </a:r>
          </a:p>
          <a:p>
            <a:pPr>
              <a:buFont typeface="Arial" charset="0"/>
              <a:buNone/>
            </a:pPr>
            <a:r>
              <a:rPr lang="en-US" altLang="en-US" sz="2400" dirty="0">
                <a:effectLst/>
              </a:rPr>
              <a:t>    0      1      1      0      0</a:t>
            </a:r>
          </a:p>
          <a:p>
            <a:pPr>
              <a:buFont typeface="Arial" charset="0"/>
              <a:buNone/>
            </a:pPr>
            <a:r>
              <a:rPr lang="en-US" altLang="en-US" sz="2400" dirty="0">
                <a:effectLst/>
              </a:rPr>
              <a:t>    0      1      1      1      0</a:t>
            </a:r>
          </a:p>
          <a:p>
            <a:pPr>
              <a:buFont typeface="Arial" charset="0"/>
              <a:buNone/>
            </a:pPr>
            <a:r>
              <a:rPr lang="en-US" altLang="en-US" sz="2400" dirty="0">
                <a:effectLst/>
              </a:rPr>
              <a:t>    0      1      1      1      0</a:t>
            </a:r>
          </a:p>
          <a:p>
            <a:pPr>
              <a:buFont typeface="Arial" charset="0"/>
              <a:buNone/>
            </a:pPr>
            <a:r>
              <a:rPr lang="en-US" altLang="en-US" sz="2400" dirty="0">
                <a:effectLst/>
              </a:rPr>
              <a:t>    0      0      0      0      0</a:t>
            </a:r>
          </a:p>
        </p:txBody>
      </p:sp>
      <p:sp>
        <p:nvSpPr>
          <p:cNvPr id="174085" name="Oval 5"/>
          <p:cNvSpPr>
            <a:spLocks noChangeArrowheads="1"/>
          </p:cNvSpPr>
          <p:nvPr/>
        </p:nvSpPr>
        <p:spPr bwMode="auto">
          <a:xfrm>
            <a:off x="2382838" y="4445000"/>
            <a:ext cx="479425" cy="436563"/>
          </a:xfrm>
          <a:prstGeom prst="ellipse">
            <a:avLst/>
          </a:prstGeom>
          <a:solidFill>
            <a:srgbClr val="993300">
              <a:alpha val="41000"/>
            </a:srgbClr>
          </a:solidFill>
          <a:ln w="25400">
            <a:solidFill>
              <a:srgbClr val="993300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7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Weeks 1 &amp;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FBD46-30B3-8B49-9546-A9FE29A4473B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17510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>
                <a:latin typeface="Times New Roman" charset="0"/>
                <a:ea typeface="Times New Roman" charset="0"/>
                <a:cs typeface="Times New Roman" charset="0"/>
              </a:rPr>
              <a:t>Distance Measures</a:t>
            </a:r>
          </a:p>
        </p:txBody>
      </p:sp>
      <p:sp>
        <p:nvSpPr>
          <p:cNvPr id="175108" name="Rectangle 4"/>
          <p:cNvSpPr>
            <a:spLocks noGrp="1" noRot="1" noChangeArrowheads="1"/>
          </p:cNvSpPr>
          <p:nvPr>
            <p:ph type="body" idx="1"/>
          </p:nvPr>
        </p:nvSpPr>
        <p:spPr>
          <a:xfrm>
            <a:off x="573088" y="1500188"/>
            <a:ext cx="8177212" cy="4498975"/>
          </a:xfrm>
          <a:noFill/>
          <a:ln/>
        </p:spPr>
        <p:txBody>
          <a:bodyPr/>
          <a:lstStyle/>
          <a:p>
            <a:pPr marL="609600" indent="-609600"/>
            <a:r>
              <a:rPr lang="en-US" altLang="en-US" sz="2400">
                <a:effectLst/>
              </a:rPr>
              <a:t>Given pixels </a:t>
            </a:r>
            <a:r>
              <a:rPr lang="en-US" altLang="en-US" sz="2400" i="1">
                <a:effectLst/>
              </a:rPr>
              <a:t>p, q </a:t>
            </a:r>
            <a:r>
              <a:rPr lang="en-US" altLang="en-US" sz="2400">
                <a:effectLst/>
              </a:rPr>
              <a:t>and </a:t>
            </a:r>
            <a:r>
              <a:rPr lang="en-US" altLang="en-US" sz="2400" i="1">
                <a:effectLst/>
              </a:rPr>
              <a:t>z </a:t>
            </a:r>
            <a:r>
              <a:rPr lang="en-US" altLang="en-US" sz="2400">
                <a:effectLst/>
              </a:rPr>
              <a:t>with coordinates (x, y), (s, t), (u, v) respectively, the distance function D has following properties:</a:t>
            </a:r>
          </a:p>
          <a:p>
            <a:pPr marL="609600" indent="-609600"/>
            <a:endParaRPr lang="en-US" altLang="en-US" sz="2400">
              <a:effectLst/>
            </a:endParaRPr>
          </a:p>
          <a:p>
            <a:pPr marL="609600" indent="-609600">
              <a:buFont typeface="Arial" charset="0"/>
              <a:buAutoNum type="alphaLcPeriod"/>
            </a:pPr>
            <a:r>
              <a:rPr lang="en-US" altLang="en-US" sz="2400">
                <a:effectLst/>
              </a:rPr>
              <a:t>D(p, q) </a:t>
            </a:r>
            <a:r>
              <a:rPr lang="en-US" altLang="en-US" sz="2400">
                <a:effectLst/>
                <a:ea typeface="Tahoma" charset="0"/>
                <a:cs typeface="Tahoma" charset="0"/>
              </a:rPr>
              <a:t>≥ </a:t>
            </a:r>
            <a:r>
              <a:rPr lang="en-US" altLang="en-US" sz="2400">
                <a:effectLst/>
              </a:rPr>
              <a:t>0      [D(p, q) = 0, iff p = q]</a:t>
            </a:r>
          </a:p>
          <a:p>
            <a:pPr marL="609600" indent="-609600">
              <a:buFont typeface="Arial" charset="0"/>
              <a:buAutoNum type="alphaLcPeriod"/>
            </a:pPr>
            <a:endParaRPr lang="en-US" altLang="en-US" sz="2400">
              <a:effectLst/>
            </a:endParaRPr>
          </a:p>
          <a:p>
            <a:pPr marL="609600" indent="-609600">
              <a:buFont typeface="Arial" charset="0"/>
              <a:buAutoNum type="alphaLcPeriod"/>
            </a:pPr>
            <a:r>
              <a:rPr lang="en-US" altLang="en-US" sz="2400">
                <a:effectLst/>
              </a:rPr>
              <a:t>D(p, q) = D(q, p)</a:t>
            </a:r>
          </a:p>
          <a:p>
            <a:pPr marL="609600" indent="-609600">
              <a:buFont typeface="Arial" charset="0"/>
              <a:buAutoNum type="alphaLcPeriod"/>
            </a:pPr>
            <a:endParaRPr lang="en-US" altLang="en-US" sz="2400">
              <a:effectLst/>
            </a:endParaRPr>
          </a:p>
          <a:p>
            <a:pPr marL="609600" indent="-609600">
              <a:buFont typeface="Arial" charset="0"/>
              <a:buAutoNum type="alphaLcPeriod"/>
            </a:pPr>
            <a:r>
              <a:rPr lang="en-US" altLang="en-US" sz="2400">
                <a:effectLst/>
              </a:rPr>
              <a:t>D(p, z) </a:t>
            </a:r>
            <a:r>
              <a:rPr lang="en-US" altLang="en-US" sz="2400">
                <a:effectLst/>
                <a:ea typeface="Tahoma" charset="0"/>
                <a:cs typeface="Tahoma" charset="0"/>
              </a:rPr>
              <a:t>≤ </a:t>
            </a:r>
            <a:r>
              <a:rPr lang="en-US" altLang="en-US" sz="2400">
                <a:effectLst/>
              </a:rPr>
              <a:t>D(p, q) + D(q, z)</a:t>
            </a:r>
          </a:p>
        </p:txBody>
      </p:sp>
    </p:spTree>
    <p:extLst>
      <p:ext uri="{BB962C8B-B14F-4D97-AF65-F5344CB8AC3E}">
        <p14:creationId xmlns:p14="http://schemas.microsoft.com/office/powerpoint/2010/main" val="205218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Weeks 1 &amp; 2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BC6A5-3902-3E40-8D65-D613A92F4E23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17613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>
                <a:latin typeface="Times New Roman" charset="0"/>
                <a:ea typeface="Times New Roman" charset="0"/>
                <a:cs typeface="Times New Roman" charset="0"/>
              </a:rPr>
              <a:t>Distance Measures</a:t>
            </a:r>
          </a:p>
        </p:txBody>
      </p:sp>
      <p:sp>
        <p:nvSpPr>
          <p:cNvPr id="176132" name="Rectangle 4"/>
          <p:cNvSpPr>
            <a:spLocks noGrp="1" noRot="1" noChangeArrowheads="1"/>
          </p:cNvSpPr>
          <p:nvPr>
            <p:ph type="body" idx="1"/>
          </p:nvPr>
        </p:nvSpPr>
        <p:spPr>
          <a:xfrm>
            <a:off x="573088" y="1500188"/>
            <a:ext cx="8177212" cy="4498975"/>
          </a:xfrm>
          <a:noFill/>
          <a:ln/>
        </p:spPr>
        <p:txBody>
          <a:bodyPr>
            <a:normAutofit lnSpcReduction="10000"/>
          </a:bodyPr>
          <a:lstStyle/>
          <a:p>
            <a:pPr marL="609600" indent="-609600">
              <a:lnSpc>
                <a:spcPct val="90000"/>
              </a:lnSpc>
              <a:buFont typeface="Arial" charset="0"/>
              <a:buNone/>
            </a:pPr>
            <a:r>
              <a:rPr lang="en-US" altLang="en-US" sz="2400" dirty="0">
                <a:effectLst/>
              </a:rPr>
              <a:t>The following are the different Distance measures:</a:t>
            </a:r>
          </a:p>
          <a:p>
            <a:pPr marL="609600" indent="-609600">
              <a:lnSpc>
                <a:spcPct val="90000"/>
              </a:lnSpc>
              <a:buFont typeface="Arial" charset="0"/>
              <a:buNone/>
            </a:pPr>
            <a:endParaRPr lang="en-US" altLang="en-US" sz="2400" dirty="0">
              <a:effectLst/>
            </a:endParaRPr>
          </a:p>
          <a:p>
            <a:pPr marL="609600" indent="-609600">
              <a:lnSpc>
                <a:spcPct val="90000"/>
              </a:lnSpc>
              <a:buFont typeface="Arial" charset="0"/>
              <a:buNone/>
            </a:pPr>
            <a:r>
              <a:rPr lang="en-US" altLang="en-US" sz="2400" dirty="0">
                <a:effectLst/>
              </a:rPr>
              <a:t>    a. </a:t>
            </a:r>
            <a:r>
              <a:rPr lang="en-US" altLang="en-US" sz="2400" b="1" dirty="0">
                <a:effectLst/>
              </a:rPr>
              <a:t>Euclidean Distance</a:t>
            </a:r>
            <a:r>
              <a:rPr lang="en-US" altLang="en-US" sz="2400" dirty="0">
                <a:effectLst/>
              </a:rPr>
              <a:t> :</a:t>
            </a:r>
          </a:p>
          <a:p>
            <a:pPr marL="609600" indent="-609600">
              <a:lnSpc>
                <a:spcPct val="90000"/>
              </a:lnSpc>
              <a:buFont typeface="Arial" charset="0"/>
              <a:buNone/>
            </a:pPr>
            <a:r>
              <a:rPr lang="en-US" altLang="en-US" sz="2400" dirty="0">
                <a:effectLst/>
              </a:rPr>
              <a:t>     D</a:t>
            </a:r>
            <a:r>
              <a:rPr lang="en-US" altLang="en-US" sz="2400" baseline="-25000" dirty="0">
                <a:effectLst/>
              </a:rPr>
              <a:t>e</a:t>
            </a:r>
            <a:r>
              <a:rPr lang="en-US" altLang="en-US" sz="2400" dirty="0">
                <a:effectLst/>
              </a:rPr>
              <a:t>(p, q) = [(x-s)</a:t>
            </a:r>
            <a:r>
              <a:rPr lang="en-US" altLang="en-US" sz="2400" baseline="30000" dirty="0">
                <a:effectLst/>
              </a:rPr>
              <a:t>2</a:t>
            </a:r>
            <a:r>
              <a:rPr lang="en-US" altLang="en-US" sz="2400" dirty="0">
                <a:effectLst/>
              </a:rPr>
              <a:t> + (y-t)</a:t>
            </a:r>
            <a:r>
              <a:rPr lang="en-US" altLang="en-US" sz="2400" baseline="30000" dirty="0">
                <a:effectLst/>
              </a:rPr>
              <a:t>2</a:t>
            </a:r>
            <a:r>
              <a:rPr lang="en-US" altLang="en-US" sz="2400" dirty="0">
                <a:effectLst/>
              </a:rPr>
              <a:t>]</a:t>
            </a:r>
            <a:r>
              <a:rPr lang="en-US" altLang="en-US" sz="2400" baseline="30000" dirty="0">
                <a:effectLst/>
              </a:rPr>
              <a:t>1/2</a:t>
            </a:r>
          </a:p>
          <a:p>
            <a:pPr marL="609600" indent="-609600">
              <a:lnSpc>
                <a:spcPct val="90000"/>
              </a:lnSpc>
              <a:buFont typeface="Arial" charset="0"/>
              <a:buNone/>
            </a:pPr>
            <a:endParaRPr lang="en-US" altLang="en-US" sz="2400" dirty="0">
              <a:effectLst/>
            </a:endParaRPr>
          </a:p>
          <a:p>
            <a:pPr marL="609600" indent="-609600">
              <a:lnSpc>
                <a:spcPct val="90000"/>
              </a:lnSpc>
              <a:buFont typeface="Arial" charset="0"/>
              <a:buNone/>
            </a:pPr>
            <a:r>
              <a:rPr lang="en-US" altLang="en-US" sz="2400" dirty="0">
                <a:effectLst/>
              </a:rPr>
              <a:t>    b. City Block Distance: </a:t>
            </a:r>
          </a:p>
          <a:p>
            <a:pPr marL="609600" indent="-609600">
              <a:lnSpc>
                <a:spcPct val="90000"/>
              </a:lnSpc>
              <a:buFont typeface="Arial" charset="0"/>
              <a:buNone/>
            </a:pPr>
            <a:r>
              <a:rPr lang="en-US" altLang="en-US" sz="2400" dirty="0">
                <a:effectLst/>
              </a:rPr>
              <a:t>     D</a:t>
            </a:r>
            <a:r>
              <a:rPr lang="en-US" altLang="en-US" sz="2400" baseline="-25000" dirty="0">
                <a:effectLst/>
              </a:rPr>
              <a:t>4</a:t>
            </a:r>
            <a:r>
              <a:rPr lang="en-US" altLang="en-US" sz="2400" dirty="0">
                <a:effectLst/>
              </a:rPr>
              <a:t>(p, q) = |x-s| + |y-t|</a:t>
            </a:r>
          </a:p>
          <a:p>
            <a:pPr marL="609600" indent="-609600">
              <a:lnSpc>
                <a:spcPct val="90000"/>
              </a:lnSpc>
              <a:buFont typeface="Arial" charset="0"/>
              <a:buNone/>
            </a:pPr>
            <a:endParaRPr lang="en-US" altLang="en-US" sz="2400" dirty="0">
              <a:effectLst/>
            </a:endParaRPr>
          </a:p>
          <a:p>
            <a:pPr marL="609600" indent="-609600">
              <a:lnSpc>
                <a:spcPct val="90000"/>
              </a:lnSpc>
              <a:buFont typeface="Arial" charset="0"/>
              <a:buNone/>
            </a:pPr>
            <a:r>
              <a:rPr lang="en-US" altLang="en-US" sz="2400" dirty="0">
                <a:effectLst/>
              </a:rPr>
              <a:t>    c. Chess Board Distance: </a:t>
            </a:r>
          </a:p>
          <a:p>
            <a:pPr marL="609600" indent="-609600">
              <a:lnSpc>
                <a:spcPct val="90000"/>
              </a:lnSpc>
              <a:buFont typeface="Arial" charset="0"/>
              <a:buNone/>
            </a:pPr>
            <a:r>
              <a:rPr lang="en-US" altLang="en-US" sz="2400" dirty="0">
                <a:effectLst/>
              </a:rPr>
              <a:t>     D</a:t>
            </a:r>
            <a:r>
              <a:rPr lang="en-US" altLang="en-US" sz="2400" baseline="-25000" dirty="0">
                <a:effectLst/>
              </a:rPr>
              <a:t>8</a:t>
            </a:r>
            <a:r>
              <a:rPr lang="en-US" altLang="en-US" sz="2400" dirty="0">
                <a:effectLst/>
              </a:rPr>
              <a:t>(p, q) = max(|x-s|, |y-t|)</a:t>
            </a:r>
          </a:p>
          <a:p>
            <a:pPr marL="609600" indent="-609600">
              <a:lnSpc>
                <a:spcPct val="90000"/>
              </a:lnSpc>
            </a:pPr>
            <a:endParaRPr lang="en-US" altLang="en-US" sz="2400" dirty="0">
              <a:effectLst/>
            </a:endParaRPr>
          </a:p>
        </p:txBody>
      </p:sp>
      <p:pic>
        <p:nvPicPr>
          <p:cNvPr id="17613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688" y="3405188"/>
            <a:ext cx="1190625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7613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925" y="4833938"/>
            <a:ext cx="120967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82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6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76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176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1761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1761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176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Weeks 1 &amp; 2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715DC-2B3C-994F-9E5C-5E2FE21D592C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17715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>
                <a:latin typeface="Times New Roman" charset="0"/>
                <a:ea typeface="Times New Roman" charset="0"/>
                <a:cs typeface="Times New Roman" charset="0"/>
              </a:rPr>
              <a:t>Question 5</a:t>
            </a:r>
            <a:br>
              <a:rPr lang="en-US" altLang="en-US">
                <a:latin typeface="Times New Roman" charset="0"/>
                <a:ea typeface="Times New Roman" charset="0"/>
                <a:cs typeface="Times New Roman" charset="0"/>
              </a:rPr>
            </a:br>
            <a:endParaRPr lang="en-US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77156" name="Rectangle 4"/>
          <p:cNvSpPr>
            <a:spLocks noGrp="1" noRot="1" noChangeArrowheads="1"/>
          </p:cNvSpPr>
          <p:nvPr>
            <p:ph type="body" idx="1"/>
          </p:nvPr>
        </p:nvSpPr>
        <p:spPr>
          <a:xfrm>
            <a:off x="573088" y="1500188"/>
            <a:ext cx="8540750" cy="4498975"/>
          </a:xfrm>
          <a:noFill/>
          <a:ln/>
        </p:spPr>
        <p:txBody>
          <a:bodyPr/>
          <a:lstStyle/>
          <a:p>
            <a:r>
              <a:rPr lang="en-US" altLang="en-US" sz="2400" b="1">
                <a:effectLst/>
              </a:rPr>
              <a:t>In the following arrangement of pixels, what’s the value of the chessboard distance between the circled two points?</a:t>
            </a:r>
          </a:p>
          <a:p>
            <a:pPr>
              <a:buFont typeface="Arial" charset="0"/>
              <a:buNone/>
            </a:pPr>
            <a:endParaRPr lang="en-US" altLang="en-US" sz="2400" b="1">
              <a:effectLst/>
            </a:endParaRPr>
          </a:p>
          <a:p>
            <a:pPr>
              <a:buFont typeface="Arial" charset="0"/>
              <a:buNone/>
            </a:pPr>
            <a:r>
              <a:rPr lang="en-US" altLang="en-US" sz="2400">
                <a:effectLst/>
              </a:rPr>
              <a:t>    0      0      0      0      0</a:t>
            </a:r>
          </a:p>
          <a:p>
            <a:pPr>
              <a:buFont typeface="Arial" charset="0"/>
              <a:buNone/>
            </a:pPr>
            <a:r>
              <a:rPr lang="en-US" altLang="en-US" sz="2400">
                <a:effectLst/>
              </a:rPr>
              <a:t>    0      0      1      1      0</a:t>
            </a:r>
          </a:p>
          <a:p>
            <a:pPr>
              <a:buFont typeface="Arial" charset="0"/>
              <a:buNone/>
            </a:pPr>
            <a:r>
              <a:rPr lang="en-US" altLang="en-US" sz="2400">
                <a:effectLst/>
              </a:rPr>
              <a:t>    0      1      1      0      0</a:t>
            </a:r>
          </a:p>
          <a:p>
            <a:pPr>
              <a:buFont typeface="Arial" charset="0"/>
              <a:buNone/>
            </a:pPr>
            <a:r>
              <a:rPr lang="en-US" altLang="en-US" sz="2400">
                <a:effectLst/>
              </a:rPr>
              <a:t>    0      1      0      0      0</a:t>
            </a:r>
          </a:p>
          <a:p>
            <a:pPr>
              <a:buFont typeface="Arial" charset="0"/>
              <a:buNone/>
            </a:pPr>
            <a:r>
              <a:rPr lang="en-US" altLang="en-US" sz="2400">
                <a:effectLst/>
              </a:rPr>
              <a:t>    0      0      0      0      0</a:t>
            </a:r>
          </a:p>
          <a:p>
            <a:pPr>
              <a:buFont typeface="Arial" charset="0"/>
              <a:buNone/>
            </a:pPr>
            <a:r>
              <a:rPr lang="en-US" altLang="en-US" sz="2400">
                <a:effectLst/>
              </a:rPr>
              <a:t>    0      0      0      0      0</a:t>
            </a:r>
          </a:p>
        </p:txBody>
      </p:sp>
      <p:sp>
        <p:nvSpPr>
          <p:cNvPr id="177157" name="Oval 5"/>
          <p:cNvSpPr>
            <a:spLocks noChangeArrowheads="1"/>
          </p:cNvSpPr>
          <p:nvPr/>
        </p:nvSpPr>
        <p:spPr bwMode="auto">
          <a:xfrm>
            <a:off x="1870075" y="4584700"/>
            <a:ext cx="479425" cy="436563"/>
          </a:xfrm>
          <a:prstGeom prst="ellipse">
            <a:avLst/>
          </a:prstGeom>
          <a:solidFill>
            <a:srgbClr val="993300">
              <a:alpha val="41000"/>
            </a:srgbClr>
          </a:solidFill>
          <a:ln w="25400">
            <a:solidFill>
              <a:srgbClr val="993300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7158" name="Oval 6"/>
          <p:cNvSpPr>
            <a:spLocks noChangeArrowheads="1"/>
          </p:cNvSpPr>
          <p:nvPr/>
        </p:nvSpPr>
        <p:spPr bwMode="auto">
          <a:xfrm>
            <a:off x="3106738" y="3582988"/>
            <a:ext cx="479425" cy="436562"/>
          </a:xfrm>
          <a:prstGeom prst="ellipse">
            <a:avLst/>
          </a:prstGeom>
          <a:solidFill>
            <a:srgbClr val="993300">
              <a:alpha val="41000"/>
            </a:srgbClr>
          </a:solidFill>
          <a:ln w="25400">
            <a:solidFill>
              <a:srgbClr val="993300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55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Introduction - students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5634038" cy="4351338"/>
          </a:xfrm>
        </p:spPr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Introduce yourself to your neighbor</a:t>
            </a: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Let your neighbor introduce you to the class </a:t>
            </a: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688" y="1825625"/>
            <a:ext cx="2071098" cy="155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16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Weeks 1 &amp; 2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9E2A4-70DA-6242-AC63-54962DC5EC11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17817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>
                <a:latin typeface="Times New Roman" charset="0"/>
                <a:ea typeface="Times New Roman" charset="0"/>
                <a:cs typeface="Times New Roman" charset="0"/>
              </a:rPr>
              <a:t>Question 6</a:t>
            </a:r>
            <a:br>
              <a:rPr lang="en-US" altLang="en-US">
                <a:latin typeface="Times New Roman" charset="0"/>
                <a:ea typeface="Times New Roman" charset="0"/>
                <a:cs typeface="Times New Roman" charset="0"/>
              </a:rPr>
            </a:br>
            <a:endParaRPr lang="en-US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78180" name="Rectangle 4"/>
          <p:cNvSpPr>
            <a:spLocks noGrp="1" noRot="1" noChangeArrowheads="1"/>
          </p:cNvSpPr>
          <p:nvPr>
            <p:ph type="body" idx="1"/>
          </p:nvPr>
        </p:nvSpPr>
        <p:spPr>
          <a:xfrm>
            <a:off x="573088" y="1500188"/>
            <a:ext cx="8540750" cy="4498975"/>
          </a:xfrm>
          <a:noFill/>
          <a:ln/>
        </p:spPr>
        <p:txBody>
          <a:bodyPr/>
          <a:lstStyle/>
          <a:p>
            <a:r>
              <a:rPr lang="en-US" altLang="en-US" sz="2400" b="1" dirty="0">
                <a:effectLst/>
              </a:rPr>
              <a:t>In the following arrangement of pixels, what’s the value of the city-block distance between the circled two points?</a:t>
            </a:r>
          </a:p>
          <a:p>
            <a:pPr>
              <a:buFont typeface="Arial" charset="0"/>
              <a:buNone/>
            </a:pPr>
            <a:endParaRPr lang="en-US" altLang="en-US" sz="2400" b="1" dirty="0">
              <a:effectLst/>
            </a:endParaRPr>
          </a:p>
          <a:p>
            <a:pPr>
              <a:buFont typeface="Arial" charset="0"/>
              <a:buNone/>
            </a:pPr>
            <a:r>
              <a:rPr lang="en-US" altLang="en-US" sz="2400" dirty="0">
                <a:effectLst/>
              </a:rPr>
              <a:t>    0      0      0      0      0</a:t>
            </a:r>
          </a:p>
          <a:p>
            <a:pPr>
              <a:buFont typeface="Arial" charset="0"/>
              <a:buNone/>
            </a:pPr>
            <a:r>
              <a:rPr lang="en-US" altLang="en-US" sz="2400" dirty="0">
                <a:effectLst/>
              </a:rPr>
              <a:t>    0      0      1      1      0</a:t>
            </a:r>
          </a:p>
          <a:p>
            <a:pPr>
              <a:buFont typeface="Arial" charset="0"/>
              <a:buNone/>
            </a:pPr>
            <a:r>
              <a:rPr lang="en-US" altLang="en-US" sz="2400" dirty="0">
                <a:effectLst/>
              </a:rPr>
              <a:t>    0      1      1      0      0</a:t>
            </a:r>
          </a:p>
          <a:p>
            <a:pPr>
              <a:buFont typeface="Arial" charset="0"/>
              <a:buNone/>
            </a:pPr>
            <a:r>
              <a:rPr lang="en-US" altLang="en-US" sz="2400" dirty="0">
                <a:effectLst/>
              </a:rPr>
              <a:t>    0      1      0      0      0</a:t>
            </a:r>
          </a:p>
          <a:p>
            <a:pPr>
              <a:buFont typeface="Arial" charset="0"/>
              <a:buNone/>
            </a:pPr>
            <a:r>
              <a:rPr lang="en-US" altLang="en-US" sz="2400" dirty="0">
                <a:effectLst/>
              </a:rPr>
              <a:t>    0      0      0      0      0</a:t>
            </a:r>
          </a:p>
          <a:p>
            <a:pPr>
              <a:buFont typeface="Arial" charset="0"/>
              <a:buNone/>
            </a:pPr>
            <a:r>
              <a:rPr lang="en-US" altLang="en-US" sz="2400" dirty="0">
                <a:effectLst/>
              </a:rPr>
              <a:t>    0      0      0      0      0</a:t>
            </a:r>
          </a:p>
        </p:txBody>
      </p:sp>
      <p:sp>
        <p:nvSpPr>
          <p:cNvPr id="178181" name="Oval 5"/>
          <p:cNvSpPr>
            <a:spLocks noChangeArrowheads="1"/>
          </p:cNvSpPr>
          <p:nvPr/>
        </p:nvSpPr>
        <p:spPr bwMode="auto">
          <a:xfrm>
            <a:off x="1908175" y="4546600"/>
            <a:ext cx="479425" cy="436563"/>
          </a:xfrm>
          <a:prstGeom prst="ellipse">
            <a:avLst/>
          </a:prstGeom>
          <a:solidFill>
            <a:srgbClr val="993300">
              <a:alpha val="41000"/>
            </a:srgbClr>
          </a:solidFill>
          <a:ln w="25400">
            <a:solidFill>
              <a:srgbClr val="993300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8182" name="Oval 6"/>
          <p:cNvSpPr>
            <a:spLocks noChangeArrowheads="1"/>
          </p:cNvSpPr>
          <p:nvPr/>
        </p:nvSpPr>
        <p:spPr bwMode="auto">
          <a:xfrm>
            <a:off x="3055938" y="3626645"/>
            <a:ext cx="479425" cy="436562"/>
          </a:xfrm>
          <a:prstGeom prst="ellipse">
            <a:avLst/>
          </a:prstGeom>
          <a:solidFill>
            <a:srgbClr val="993300">
              <a:alpha val="41000"/>
            </a:srgbClr>
          </a:solidFill>
          <a:ln w="25400">
            <a:solidFill>
              <a:srgbClr val="993300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80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Day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Image (color gray binary), dimension</a:t>
            </a:r>
          </a:p>
          <a:p>
            <a:r>
              <a:rPr lang="en-US" dirty="0" smtClean="0"/>
              <a:t>Pixel, intensity</a:t>
            </a:r>
          </a:p>
          <a:p>
            <a:r>
              <a:rPr lang="en-US" dirty="0" smtClean="0"/>
              <a:t>Pixel relationship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distance</a:t>
            </a:r>
          </a:p>
          <a:p>
            <a:r>
              <a:rPr lang="en-US" altLang="zh-CN" b="1" dirty="0" err="1" smtClean="0"/>
              <a:t>Matlab</a:t>
            </a:r>
            <a:r>
              <a:rPr lang="en-US" altLang="zh-CN" b="1" dirty="0" smtClean="0"/>
              <a:t>, </a:t>
            </a:r>
            <a:r>
              <a:rPr lang="en-US" b="1" dirty="0" err="1"/>
              <a:t>Matlab</a:t>
            </a:r>
            <a:r>
              <a:rPr lang="en-US" b="1" dirty="0"/>
              <a:t> tutorial</a:t>
            </a:r>
          </a:p>
          <a:p>
            <a:r>
              <a:rPr lang="en-US" dirty="0">
                <a:hlinkClick r:id="rId2"/>
              </a:rPr>
              <a:t>https://www.tutorialspoint.com/matlab/matlab_environment.htm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Digital Image Processing using </a:t>
            </a:r>
            <a:r>
              <a:rPr lang="en-US" b="1" dirty="0" err="1"/>
              <a:t>Matlab</a:t>
            </a:r>
            <a:r>
              <a:rPr lang="en-US" dirty="0"/>
              <a:t>: Chapter 2 2.1-2.8</a:t>
            </a:r>
          </a:p>
          <a:p>
            <a:endParaRPr lang="en-US" dirty="0"/>
          </a:p>
          <a:p>
            <a:r>
              <a:rPr lang="en-US" dirty="0"/>
              <a:t> Start Basic Image Enhancement Tools (pdf)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80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92" y="1431589"/>
            <a:ext cx="6608507" cy="4872374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76250" y="1060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Matlab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basics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88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Matlab</a:t>
            </a:r>
            <a:r>
              <a:rPr lang="en-US" dirty="0" smtClean="0"/>
              <a:t>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matrix/image</a:t>
            </a:r>
            <a:r>
              <a:rPr lang="en-US" dirty="0" smtClean="0"/>
              <a:t>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operation</a:t>
            </a:r>
          </a:p>
        </p:txBody>
      </p:sp>
      <p:sp>
        <p:nvSpPr>
          <p:cNvPr id="4" name="Rectangle 3"/>
          <p:cNvSpPr txBox="1">
            <a:spLocks noRot="1" noChangeArrowheads="1"/>
          </p:cNvSpPr>
          <p:nvPr/>
        </p:nvSpPr>
        <p:spPr>
          <a:xfrm>
            <a:off x="301625" y="1600200"/>
            <a:ext cx="4194175" cy="4498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sz="2000" b="1" smtClean="0"/>
              <a:t>Array vs. Matrix Operation</a:t>
            </a:r>
          </a:p>
          <a:p>
            <a:pPr>
              <a:buFont typeface="Arial" charset="0"/>
              <a:buNone/>
              <a:defRPr/>
            </a:pPr>
            <a:r>
              <a:rPr lang="en-US" altLang="en-US" sz="2000" b="1" smtClean="0"/>
              <a:t>    </a:t>
            </a:r>
            <a:endParaRPr lang="en-US" altLang="en-US" sz="2000" b="1" smtClean="0"/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/>
        </p:nvGraphicFramePr>
        <p:xfrm>
          <a:off x="4894263" y="2444750"/>
          <a:ext cx="2308225" cy="1217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name="Equation" r:id="rId3" imgW="914400" imgH="482600" progId="Equation.DSMT4">
                  <p:embed/>
                </p:oleObj>
              </mc:Choice>
              <mc:Fallback>
                <p:oleObj name="Equation" r:id="rId3" imgW="9144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4263" y="2444750"/>
                        <a:ext cx="2308225" cy="1217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452563" y="2408238"/>
          <a:ext cx="2147887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" name="Equation" r:id="rId5" imgW="939392" imgH="482391" progId="Equation.DSMT4">
                  <p:embed/>
                </p:oleObj>
              </mc:Choice>
              <mc:Fallback>
                <p:oleObj name="Equation" r:id="rId5" imgW="939392" imgH="4823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2563" y="2408238"/>
                        <a:ext cx="2147887" cy="1103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/>
          <p:cNvGraphicFramePr>
            <a:graphicFrameLocks noChangeAspect="1"/>
          </p:cNvGraphicFramePr>
          <p:nvPr/>
        </p:nvGraphicFramePr>
        <p:xfrm>
          <a:off x="804863" y="4873625"/>
          <a:ext cx="509905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" name="Equation" r:id="rId7" imgW="2425700" imgH="482600" progId="Equation.DSMT4">
                  <p:embed/>
                </p:oleObj>
              </mc:Choice>
              <mc:Fallback>
                <p:oleObj name="Equation" r:id="rId7" imgW="24257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4863" y="4873625"/>
                        <a:ext cx="5099050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0"/>
          <p:cNvGraphicFramePr>
            <a:graphicFrameLocks noChangeAspect="1"/>
          </p:cNvGraphicFramePr>
          <p:nvPr/>
        </p:nvGraphicFramePr>
        <p:xfrm>
          <a:off x="787400" y="3717925"/>
          <a:ext cx="3186113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" name="Equation" r:id="rId9" imgW="1574800" imgH="482600" progId="Equation.DSMT4">
                  <p:embed/>
                </p:oleObj>
              </mc:Choice>
              <mc:Fallback>
                <p:oleObj name="Equation" r:id="rId9" imgW="15748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400" y="3717925"/>
                        <a:ext cx="3186113" cy="976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utoShape 11"/>
          <p:cNvSpPr>
            <a:spLocks noChangeArrowheads="1"/>
          </p:cNvSpPr>
          <p:nvPr/>
        </p:nvSpPr>
        <p:spPr bwMode="auto">
          <a:xfrm>
            <a:off x="4964113" y="3892550"/>
            <a:ext cx="2046287" cy="565150"/>
          </a:xfrm>
          <a:prstGeom prst="wedgeRoundRectCallout">
            <a:avLst>
              <a:gd name="adj1" fmla="val -98954"/>
              <a:gd name="adj2" fmla="val 33148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defRPr/>
            </a:pPr>
            <a:r>
              <a:rPr lang="en-US" altLang="en-US" b="1"/>
              <a:t>Array product</a:t>
            </a:r>
          </a:p>
        </p:txBody>
      </p:sp>
      <p:sp>
        <p:nvSpPr>
          <p:cNvPr id="10" name="AutoShape 12"/>
          <p:cNvSpPr>
            <a:spLocks noChangeArrowheads="1"/>
          </p:cNvSpPr>
          <p:nvPr/>
        </p:nvSpPr>
        <p:spPr bwMode="auto">
          <a:xfrm>
            <a:off x="6816725" y="5002213"/>
            <a:ext cx="2046288" cy="565150"/>
          </a:xfrm>
          <a:prstGeom prst="wedgeRoundRectCallout">
            <a:avLst>
              <a:gd name="adj1" fmla="val -98954"/>
              <a:gd name="adj2" fmla="val 33148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defRPr/>
            </a:pPr>
            <a:r>
              <a:rPr lang="en-US" altLang="en-US" b="1"/>
              <a:t>Matrix product</a:t>
            </a:r>
          </a:p>
        </p:txBody>
      </p:sp>
      <p:sp>
        <p:nvSpPr>
          <p:cNvPr id="11" name="AutoShape 13"/>
          <p:cNvSpPr>
            <a:spLocks noChangeArrowheads="1"/>
          </p:cNvSpPr>
          <p:nvPr/>
        </p:nvSpPr>
        <p:spPr bwMode="auto">
          <a:xfrm>
            <a:off x="0" y="3089275"/>
            <a:ext cx="1074738" cy="795338"/>
          </a:xfrm>
          <a:prstGeom prst="wedgeRoundRectCallout">
            <a:avLst>
              <a:gd name="adj1" fmla="val 54282"/>
              <a:gd name="adj2" fmla="val 7075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defRPr/>
            </a:pPr>
            <a:r>
              <a:rPr lang="en-US" altLang="en-US" sz="1400"/>
              <a:t>Array product</a:t>
            </a:r>
          </a:p>
          <a:p>
            <a:pPr algn="ctr">
              <a:defRPr/>
            </a:pPr>
            <a:r>
              <a:rPr lang="en-US" altLang="en-US" sz="1400"/>
              <a:t>operator</a:t>
            </a:r>
          </a:p>
        </p:txBody>
      </p:sp>
      <p:sp>
        <p:nvSpPr>
          <p:cNvPr id="12" name="AutoShape 14"/>
          <p:cNvSpPr>
            <a:spLocks noChangeArrowheads="1"/>
          </p:cNvSpPr>
          <p:nvPr/>
        </p:nvSpPr>
        <p:spPr bwMode="auto">
          <a:xfrm>
            <a:off x="0" y="4471988"/>
            <a:ext cx="1155700" cy="681037"/>
          </a:xfrm>
          <a:prstGeom prst="wedgeRoundRectCallout">
            <a:avLst>
              <a:gd name="adj1" fmla="val 52611"/>
              <a:gd name="adj2" fmla="val 55130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defRPr/>
            </a:pPr>
            <a:r>
              <a:rPr lang="en-US" altLang="en-US" sz="1400"/>
              <a:t>Matrix product</a:t>
            </a:r>
          </a:p>
          <a:p>
            <a:pPr algn="ctr">
              <a:defRPr/>
            </a:pPr>
            <a:r>
              <a:rPr lang="en-US" altLang="en-US" sz="1400"/>
              <a:t>operator</a:t>
            </a:r>
          </a:p>
        </p:txBody>
      </p:sp>
    </p:spTree>
    <p:extLst>
      <p:ext uri="{BB962C8B-B14F-4D97-AF65-F5344CB8AC3E}">
        <p14:creationId xmlns:p14="http://schemas.microsoft.com/office/powerpoint/2010/main" val="213674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A</a:t>
            </a:r>
            <a:r>
              <a:rPr lang="en-US" dirty="0" smtClean="0"/>
              <a:t>=[1 2 3; 1 2 3];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A(2,2)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A(</a:t>
            </a:r>
            <a:r>
              <a:rPr lang="en-US" dirty="0" smtClean="0">
                <a:sym typeface="Wingdings"/>
              </a:rPr>
              <a:t>:)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ym typeface="Wingdings"/>
              </a:rPr>
              <a:t>A(:,1)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>
                <a:sym typeface="Wingdings"/>
              </a:rPr>
              <a:t>Imshow</a:t>
            </a:r>
            <a:r>
              <a:rPr lang="en-US" dirty="0" smtClean="0">
                <a:sym typeface="Wingdings"/>
              </a:rPr>
              <a:t>(</a:t>
            </a:r>
            <a:r>
              <a:rPr lang="en-US" dirty="0" err="1" smtClean="0">
                <a:sym typeface="Wingdings"/>
              </a:rPr>
              <a:t>im</a:t>
            </a:r>
            <a:r>
              <a:rPr lang="en-US" dirty="0" smtClean="0">
                <a:sym typeface="Wingdings"/>
              </a:rPr>
              <a:t>); % if integer expecting [0  255]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>
                <a:sym typeface="Wingdings"/>
              </a:rPr>
              <a:t>Imshow</a:t>
            </a:r>
            <a:r>
              <a:rPr lang="en-US" dirty="0" smtClean="0">
                <a:sym typeface="Wingdings"/>
              </a:rPr>
              <a:t>(</a:t>
            </a:r>
            <a:r>
              <a:rPr lang="en-US" dirty="0" err="1" smtClean="0">
                <a:sym typeface="Wingdings"/>
              </a:rPr>
              <a:t>im</a:t>
            </a:r>
            <a:r>
              <a:rPr lang="en-US" dirty="0" smtClean="0">
                <a:sym typeface="Wingdings"/>
              </a:rPr>
              <a:t>); % if double, expecting [0 1]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ym typeface="Wingdings"/>
              </a:rPr>
              <a:t>Figure,  index -&gt; intensity , settings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ym typeface="Wingdings"/>
              </a:rPr>
              <a:t>Image(</a:t>
            </a:r>
            <a:r>
              <a:rPr lang="en-US" dirty="0" err="1" smtClean="0">
                <a:sym typeface="Wingdings"/>
              </a:rPr>
              <a:t>im</a:t>
            </a:r>
            <a:r>
              <a:rPr lang="en-US" dirty="0" smtClean="0">
                <a:sym typeface="Wingdings"/>
              </a:rPr>
              <a:t>); % color image works fine.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ym typeface="Wingdings"/>
              </a:rPr>
              <a:t>Image(</a:t>
            </a:r>
            <a:r>
              <a:rPr lang="en-US" dirty="0" err="1">
                <a:sym typeface="Wingdings"/>
              </a:rPr>
              <a:t>im</a:t>
            </a:r>
            <a:r>
              <a:rPr lang="en-US" dirty="0" smtClean="0">
                <a:sym typeface="Wingdings"/>
              </a:rPr>
              <a:t>); </a:t>
            </a:r>
            <a:r>
              <a:rPr lang="en-US" dirty="0" err="1" smtClean="0">
                <a:sym typeface="Wingdings"/>
              </a:rPr>
              <a:t>colormap</a:t>
            </a:r>
            <a:r>
              <a:rPr lang="en-US" dirty="0" smtClean="0">
                <a:sym typeface="Wingdings"/>
              </a:rPr>
              <a:t>(gray(256)) ; % for grayscale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91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Exercise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325" y="3225549"/>
            <a:ext cx="5721350" cy="276264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512093"/>
            <a:ext cx="5105400" cy="171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31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Exercise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2190750"/>
            <a:ext cx="4775200" cy="3949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2190750"/>
            <a:ext cx="4775200" cy="39497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07078" y="1756053"/>
            <a:ext cx="22292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How about this?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149274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Exercise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508126"/>
            <a:ext cx="7429500" cy="863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371726"/>
            <a:ext cx="6121400" cy="1143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452815"/>
            <a:ext cx="2749550" cy="2749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300" y="3638171"/>
            <a:ext cx="3105150" cy="237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555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Exercise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987268"/>
            <a:ext cx="7886700" cy="4028052"/>
          </a:xfrm>
        </p:spPr>
      </p:pic>
    </p:spTree>
    <p:extLst>
      <p:ext uri="{BB962C8B-B14F-4D97-AF65-F5344CB8AC3E}">
        <p14:creationId xmlns:p14="http://schemas.microsoft.com/office/powerpoint/2010/main" val="7942880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about this?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2227263"/>
            <a:ext cx="4775200" cy="3949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150" y="2227263"/>
            <a:ext cx="47752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7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Introduction - course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Course Syllabus available on blackboard</a:t>
            </a:r>
          </a:p>
          <a:p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Course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olicies</a:t>
            </a:r>
            <a:endParaRPr lang="en-US" i="1" dirty="0"/>
          </a:p>
          <a:p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Waitlist procedure</a:t>
            </a:r>
          </a:p>
        </p:txBody>
      </p:sp>
    </p:spTree>
    <p:extLst>
      <p:ext uri="{BB962C8B-B14F-4D97-AF65-F5344CB8AC3E}">
        <p14:creationId xmlns:p14="http://schemas.microsoft.com/office/powerpoint/2010/main" val="16009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about this?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2221043"/>
            <a:ext cx="6553200" cy="37868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9300" y="2463800"/>
            <a:ext cx="3276600" cy="322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Answer…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53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65126"/>
            <a:ext cx="7607300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73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27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Assignment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Assignment </a:t>
            </a:r>
            <a:r>
              <a:rPr lang="en-US" altLang="zh-CN" dirty="0" smtClean="0"/>
              <a:t>0</a:t>
            </a:r>
            <a:r>
              <a:rPr lang="en-US" dirty="0" smtClean="0"/>
              <a:t> (get to know </a:t>
            </a:r>
            <a:r>
              <a:rPr lang="en-US" dirty="0" err="1" smtClean="0"/>
              <a:t>matlab</a:t>
            </a:r>
            <a:r>
              <a:rPr lang="en-US" dirty="0" smtClean="0"/>
              <a:t> and show one image) </a:t>
            </a:r>
          </a:p>
          <a:p>
            <a:pPr lvl="1"/>
            <a:r>
              <a:rPr lang="en-US" dirty="0" smtClean="0"/>
              <a:t>Download and install </a:t>
            </a:r>
            <a:r>
              <a:rPr lang="en-US" dirty="0" err="1" smtClean="0"/>
              <a:t>matlab</a:t>
            </a:r>
            <a:endParaRPr lang="en-US" dirty="0" smtClean="0"/>
          </a:p>
          <a:p>
            <a:pPr lvl="1"/>
            <a:r>
              <a:rPr lang="en-US" dirty="0" smtClean="0"/>
              <a:t>Practice the exercises</a:t>
            </a:r>
          </a:p>
          <a:p>
            <a:pPr lvl="1"/>
            <a:r>
              <a:rPr lang="en-US" dirty="0" smtClean="0"/>
              <a:t>Change the “graded circle” image by inserting your own picture into the center part.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9" y="4208369"/>
            <a:ext cx="2936875" cy="24291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0" y="4043160"/>
            <a:ext cx="3175000" cy="26261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4260850"/>
            <a:ext cx="2936875" cy="242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3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Resources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47800"/>
            <a:ext cx="7886700" cy="47291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Books: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CN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Digital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Image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Processing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lang="en-US" altLang="zh-CN" baseline="30000" dirty="0" smtClean="0">
                <a:latin typeface="Times New Roman" charset="0"/>
                <a:ea typeface="Times New Roman" charset="0"/>
                <a:cs typeface="Times New Roman" charset="0"/>
              </a:rPr>
              <a:t>rd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Ed</a:t>
            </a:r>
          </a:p>
          <a:p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Digital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Image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Processing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Using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err="1" smtClean="0">
                <a:latin typeface="Times New Roman" charset="0"/>
                <a:ea typeface="Times New Roman" charset="0"/>
                <a:cs typeface="Times New Roman" charset="0"/>
              </a:rPr>
              <a:t>Matlab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en-US" altLang="zh-CN" baseline="30000" dirty="0" smtClean="0">
                <a:latin typeface="Times New Roman" charset="0"/>
                <a:ea typeface="Times New Roman" charset="0"/>
                <a:cs typeface="Times New Roman" charset="0"/>
              </a:rPr>
              <a:t>nd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Ed</a:t>
            </a:r>
          </a:p>
          <a:p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Links:</a:t>
            </a:r>
          </a:p>
          <a:p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http://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www.imageprocessingplace.com/index.htm</a:t>
            </a:r>
            <a:endParaRPr lang="en-US" altLang="zh-CN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https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://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web.stanford.edu/class/ee368/handouts.html</a:t>
            </a:r>
            <a:endParaRPr lang="en-US" altLang="zh-CN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Dataset</a:t>
            </a:r>
          </a:p>
          <a:p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http://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www.imageprocessingplace.com/root_files_V3/image_databases.htm</a:t>
            </a:r>
            <a:endParaRPr lang="en-US" altLang="zh-CN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  <a:hlinkClick r:id="rId5"/>
              </a:rPr>
              <a:t>http://www.image-net.org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  <a:hlinkClick r:id="rId5"/>
              </a:rPr>
              <a:t>/</a:t>
            </a:r>
            <a:endParaRPr lang="en-US" altLang="zh-CN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Labs</a:t>
            </a:r>
          </a:p>
          <a:p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  <a:hlinkClick r:id="rId6"/>
              </a:rPr>
              <a:t>http://vision.stanford.edu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  <a:hlinkClick r:id="rId6"/>
              </a:rPr>
              <a:t>/</a:t>
            </a:r>
            <a:endParaRPr lang="en-US" altLang="zh-CN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altLang="zh-CN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altLang="zh-CN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altLang="zh-CN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altLang="zh-CN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9595" y="1089979"/>
            <a:ext cx="893556" cy="12014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7300" y="1089979"/>
            <a:ext cx="908050" cy="12014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558" y="2720023"/>
            <a:ext cx="1538941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35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Software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121650" cy="4351338"/>
          </a:xfrm>
        </p:spPr>
        <p:txBody>
          <a:bodyPr>
            <a:normAutofit/>
          </a:bodyPr>
          <a:lstStyle/>
          <a:p>
            <a:r>
              <a:rPr lang="en-US" altLang="zh-CN" dirty="0" err="1" smtClean="0"/>
              <a:t>Matlab</a:t>
            </a:r>
            <a:endParaRPr lang="en-US" altLang="zh-CN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www.mathworks.com/pricing-licensing.html?intendeduse=student&amp;prodcode=ML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Please bring your laptop to class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89000" y="2295436"/>
            <a:ext cx="74803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 invalidUrl="https://www.mathworks.com/campaigns/academia/ppc/google/buy-matlab-student.html?s_eid=ppc_6207971722&amp;q=matlab student price"/>
              </a:rPr>
              <a:t>https://</a:t>
            </a:r>
            <a:r>
              <a:rPr lang="en-US" dirty="0" smtClean="0">
                <a:hlinkClick r:id="rId4" invalidUrl="https://www.mathworks.com/campaigns/academia/ppc/google/buy-matlab-student.html?s_eid=ppc_6207971722&amp;q=matlab student price"/>
              </a:rPr>
              <a:t>www.mathworks.com/campaigns/academia/ppc/google/buy-matlab-student.html?s_eid=ppc_6207971722&amp;q=matlab%20student%20price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646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What</a:t>
            </a:r>
            <a:r>
              <a:rPr lang="en-US" dirty="0" smtClean="0"/>
              <a:t>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is an image?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487781"/>
            <a:ext cx="7886700" cy="302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11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3317</TotalTime>
  <Words>1717</Words>
  <Application>Microsoft Macintosh PowerPoint</Application>
  <PresentationFormat>On-screen Show (4:3)</PresentationFormat>
  <Paragraphs>355</Paragraphs>
  <Slides>63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76" baseType="lpstr">
      <vt:lpstr>Abadi MT Condensed Extra Bold</vt:lpstr>
      <vt:lpstr>Aharoni</vt:lpstr>
      <vt:lpstr>Calibri</vt:lpstr>
      <vt:lpstr>Calibri Light</vt:lpstr>
      <vt:lpstr>Franklin Gothic Demi</vt:lpstr>
      <vt:lpstr>宋体</vt:lpstr>
      <vt:lpstr>Arial</vt:lpstr>
      <vt:lpstr>Tahoma</vt:lpstr>
      <vt:lpstr>Times New Roman</vt:lpstr>
      <vt:lpstr>Wingdings</vt:lpstr>
      <vt:lpstr>Office Theme</vt:lpstr>
      <vt:lpstr>Equation</vt:lpstr>
      <vt:lpstr>MathType 6.0 Equation</vt:lpstr>
      <vt:lpstr> Digital Image Processing CS390S</vt:lpstr>
      <vt:lpstr>Welcome!</vt:lpstr>
      <vt:lpstr>Introduction - instructor</vt:lpstr>
      <vt:lpstr>Introduction - instructor</vt:lpstr>
      <vt:lpstr>Introduction - students</vt:lpstr>
      <vt:lpstr>Introduction - course</vt:lpstr>
      <vt:lpstr>Resources</vt:lpstr>
      <vt:lpstr>Software</vt:lpstr>
      <vt:lpstr>What is an image?</vt:lpstr>
      <vt:lpstr>Digital Image</vt:lpstr>
      <vt:lpstr>Imaging System</vt:lpstr>
      <vt:lpstr>Imaging System</vt:lpstr>
      <vt:lpstr>Digital Image Processing</vt:lpstr>
      <vt:lpstr>Digital Image Processing</vt:lpstr>
      <vt:lpstr>Digital Image Processing</vt:lpstr>
      <vt:lpstr>Digital Image Processing</vt:lpstr>
      <vt:lpstr>Digital Image Processing</vt:lpstr>
      <vt:lpstr>Digital Image Processing</vt:lpstr>
      <vt:lpstr>Applications of DIP(digital image processing)</vt:lpstr>
      <vt:lpstr>Face Detection &amp; Virtual Makeover</vt:lpstr>
      <vt:lpstr>PowerPoint Presentation</vt:lpstr>
      <vt:lpstr>Advanced Driver Assistance System (ADAS)</vt:lpstr>
      <vt:lpstr>Self-Driving Car</vt:lpstr>
      <vt:lpstr>Stereo Imaging</vt:lpstr>
      <vt:lpstr>Image Guided Surgery</vt:lpstr>
      <vt:lpstr>PowerPoint Presentation</vt:lpstr>
      <vt:lpstr>PowerPoint Presentation</vt:lpstr>
      <vt:lpstr>PowerPoint Presentation</vt:lpstr>
      <vt:lpstr>Basics of Digital Image Processing</vt:lpstr>
      <vt:lpstr>Day 2</vt:lpstr>
      <vt:lpstr>Basics of Digital Image Processing</vt:lpstr>
      <vt:lpstr>Basics of Digital Image Processing</vt:lpstr>
      <vt:lpstr>Basics of Digital Image Processing</vt:lpstr>
      <vt:lpstr>Basics of Digital Image Processing</vt:lpstr>
      <vt:lpstr>Basic Relationships Between Pixels </vt:lpstr>
      <vt:lpstr>Basic Relationships Between Pixels </vt:lpstr>
      <vt:lpstr>Examples: Adjacency and Path </vt:lpstr>
      <vt:lpstr>Basic Relationships Between Pixels </vt:lpstr>
      <vt:lpstr>Basic Relationships Between Pixels </vt:lpstr>
      <vt:lpstr>Basic Relationships Between Pixels </vt:lpstr>
      <vt:lpstr>Question 1 </vt:lpstr>
      <vt:lpstr>Question 2 </vt:lpstr>
      <vt:lpstr> </vt:lpstr>
      <vt:lpstr> </vt:lpstr>
      <vt:lpstr>Question 3 </vt:lpstr>
      <vt:lpstr>Question 4 </vt:lpstr>
      <vt:lpstr>Distance Measures</vt:lpstr>
      <vt:lpstr>Distance Measures</vt:lpstr>
      <vt:lpstr>Question 5 </vt:lpstr>
      <vt:lpstr>Question 6 </vt:lpstr>
      <vt:lpstr>Day 2</vt:lpstr>
      <vt:lpstr>PowerPoint Presentation</vt:lpstr>
      <vt:lpstr>Matlab matrix/image operation</vt:lpstr>
      <vt:lpstr>Exercise</vt:lpstr>
      <vt:lpstr>Exercise</vt:lpstr>
      <vt:lpstr>Exercise</vt:lpstr>
      <vt:lpstr>Exercise</vt:lpstr>
      <vt:lpstr>Exercise</vt:lpstr>
      <vt:lpstr>Exercise</vt:lpstr>
      <vt:lpstr>Exercise</vt:lpstr>
      <vt:lpstr>PowerPoint Presentation</vt:lpstr>
      <vt:lpstr>PowerPoint Presentation</vt:lpstr>
      <vt:lpstr>Assignment 0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Feng Jiang</dc:creator>
  <cp:lastModifiedBy>Feng Jiang</cp:lastModifiedBy>
  <cp:revision>139</cp:revision>
  <dcterms:created xsi:type="dcterms:W3CDTF">2017-08-20T16:36:24Z</dcterms:created>
  <dcterms:modified xsi:type="dcterms:W3CDTF">2018-01-22T07:42:18Z</dcterms:modified>
</cp:coreProperties>
</file>